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6858000" cx="12192000"/>
  <p:notesSz cx="6858000" cy="9144000"/>
  <p:embeddedFontLst>
    <p:embeddedFont>
      <p:font typeface="Garamond"/>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7" roundtripDataSignature="AMtx7mjU6pdOsbatNjjcEwogFW1FSlpen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Garamond-bold.fntdata"/><Relationship Id="rId23" Type="http://schemas.openxmlformats.org/officeDocument/2006/relationships/font" Target="fonts/Garamon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Garamond-boldItalic.fntdata"/><Relationship Id="rId25" Type="http://schemas.openxmlformats.org/officeDocument/2006/relationships/font" Target="fonts/Garamond-italic.fntdata"/><Relationship Id="rId27"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fr-FR"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Kevin</a:t>
            </a:r>
            <a:endParaRPr/>
          </a:p>
          <a:p>
            <a:pPr indent="0" lvl="0" marL="0" rtl="0" algn="l">
              <a:spcBef>
                <a:spcPts val="0"/>
              </a:spcBef>
              <a:spcAft>
                <a:spcPts val="0"/>
              </a:spcAft>
              <a:buNone/>
            </a:pPr>
            <a:r>
              <a:rPr lang="fr-FR"/>
              <a:t>Aujourd’hui on va vous présenter le Projet LAKE:</a:t>
            </a:r>
            <a:endParaRPr/>
          </a:p>
          <a:p>
            <a:pPr indent="-317500" lvl="0" marL="457200" rtl="0" algn="l">
              <a:spcBef>
                <a:spcPts val="0"/>
              </a:spcBef>
              <a:spcAft>
                <a:spcPts val="0"/>
              </a:spcAft>
              <a:buSzPts val="1400"/>
              <a:buChar char="-"/>
            </a:pPr>
            <a:r>
              <a:rPr lang="fr-FR"/>
              <a:t>L’acronyme de nos initiales</a:t>
            </a:r>
            <a:endParaRPr/>
          </a:p>
          <a:p>
            <a:pPr indent="-317500" lvl="0" marL="457200" rtl="0" algn="l">
              <a:spcBef>
                <a:spcPts val="0"/>
              </a:spcBef>
              <a:spcAft>
                <a:spcPts val="0"/>
              </a:spcAft>
              <a:buSzPts val="1400"/>
              <a:buChar char="-"/>
            </a:pPr>
            <a:r>
              <a:rPr lang="fr-FR"/>
              <a:t>Clin d’oeil au mot datalake</a:t>
            </a:r>
            <a:endParaRPr/>
          </a:p>
        </p:txBody>
      </p:sp>
      <p:sp>
        <p:nvSpPr>
          <p:cNvPr id="153" name="Google Shape;15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457200" rtl="0" algn="l">
              <a:spcBef>
                <a:spcPts val="0"/>
              </a:spcBef>
              <a:spcAft>
                <a:spcPts val="0"/>
              </a:spcAft>
              <a:buNone/>
            </a:pPr>
            <a:r>
              <a:rPr lang="fr-FR"/>
              <a:t>Kevin</a:t>
            </a:r>
            <a:endParaRPr/>
          </a:p>
          <a:p>
            <a:pPr indent="-317500" lvl="0" marL="457200" rtl="0" algn="l">
              <a:spcBef>
                <a:spcPts val="0"/>
              </a:spcBef>
              <a:spcAft>
                <a:spcPts val="0"/>
              </a:spcAft>
              <a:buSzPts val="1400"/>
              <a:buChar char="-"/>
            </a:pPr>
            <a:r>
              <a:rPr lang="fr-FR"/>
              <a:t>Cette partie du dashboard est à destination du directeur et du chef </a:t>
            </a:r>
            <a:r>
              <a:rPr lang="fr-FR"/>
              <a:t>pâtissier</a:t>
            </a:r>
            <a:endParaRPr/>
          </a:p>
          <a:p>
            <a:pPr indent="-317500" lvl="0" marL="457200" rtl="0" algn="l">
              <a:spcBef>
                <a:spcPts val="0"/>
              </a:spcBef>
              <a:spcAft>
                <a:spcPts val="0"/>
              </a:spcAft>
              <a:buSzPts val="1400"/>
              <a:buChar char="-"/>
            </a:pPr>
            <a:r>
              <a:rPr lang="fr-FR"/>
              <a:t>Permet le choix d’optimiser la gamme de produit en fonction des performances</a:t>
            </a:r>
            <a:endParaRPr/>
          </a:p>
          <a:p>
            <a:pPr indent="-317500" lvl="0" marL="457200" rtl="0" algn="l">
              <a:spcBef>
                <a:spcPts val="0"/>
              </a:spcBef>
              <a:spcAft>
                <a:spcPts val="0"/>
              </a:spcAft>
              <a:buSzPts val="1400"/>
              <a:buChar char="-"/>
            </a:pPr>
            <a:r>
              <a:rPr b="1" lang="fr-FR"/>
              <a:t>4 outils :</a:t>
            </a:r>
            <a:r>
              <a:rPr lang="fr-FR"/>
              <a:t> KPI sur le NB d’articles de la catégories, Graphique Pareto et tableau d’info complémentaires, un Magic Quandrant</a:t>
            </a:r>
            <a:endParaRPr/>
          </a:p>
          <a:p>
            <a:pPr indent="-317500" lvl="0" marL="457200" rtl="0" algn="l">
              <a:spcBef>
                <a:spcPts val="0"/>
              </a:spcBef>
              <a:spcAft>
                <a:spcPts val="0"/>
              </a:spcAft>
              <a:buSzPts val="1400"/>
              <a:buChar char="-"/>
            </a:pPr>
            <a:r>
              <a:rPr lang="fr-FR"/>
              <a:t>Nous sommes avons ici pré-selectionné la catégorie patisserie pour l’exemple</a:t>
            </a:r>
            <a:endParaRPr/>
          </a:p>
          <a:p>
            <a:pPr indent="-317500" lvl="0" marL="457200" rtl="0" algn="l">
              <a:spcBef>
                <a:spcPts val="0"/>
              </a:spcBef>
              <a:spcAft>
                <a:spcPts val="0"/>
              </a:spcAft>
              <a:buSzPts val="1400"/>
              <a:buChar char="-"/>
            </a:pPr>
            <a:r>
              <a:rPr lang="fr-FR"/>
              <a:t>Le Magic Quandrant nous permettre de faire visualiser les prod</a:t>
            </a:r>
            <a:endParaRPr/>
          </a:p>
          <a:p>
            <a:pPr indent="-317500" lvl="0" marL="457200" rtl="0" algn="l">
              <a:spcBef>
                <a:spcPts val="0"/>
              </a:spcBef>
              <a:spcAft>
                <a:spcPts val="0"/>
              </a:spcAft>
              <a:buSzPts val="1400"/>
              <a:buChar char="-"/>
            </a:pPr>
            <a:r>
              <a:rPr lang="fr-FR"/>
              <a:t>En fonction de ses éléments, le décisionnaires pourront décider de mieux mettre en avant certains produits ou d’enlever de la gamme les produits non performants.</a:t>
            </a:r>
            <a:endParaRPr/>
          </a:p>
          <a:p>
            <a:pPr indent="-317500" lvl="0" marL="457200" rtl="0" algn="l">
              <a:spcBef>
                <a:spcPts val="0"/>
              </a:spcBef>
              <a:spcAft>
                <a:spcPts val="0"/>
              </a:spcAft>
              <a:buSzPts val="1400"/>
              <a:buChar char="-"/>
            </a:pPr>
            <a:r>
              <a:rPr lang="fr-FR"/>
              <a:t>On peut filtrer par sous-catégories </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(2min 30)</a:t>
            </a:r>
            <a:endParaRPr/>
          </a:p>
        </p:txBody>
      </p:sp>
      <p:sp>
        <p:nvSpPr>
          <p:cNvPr id="222" name="Google Shape;22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204921b813_2_4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Kevin</a:t>
            </a:r>
            <a:endParaRPr/>
          </a:p>
          <a:p>
            <a:pPr indent="0" lvl="0" marL="0" rtl="0" algn="l">
              <a:spcBef>
                <a:spcPts val="0"/>
              </a:spcBef>
              <a:spcAft>
                <a:spcPts val="0"/>
              </a:spcAft>
              <a:buNone/>
            </a:pPr>
            <a:r>
              <a:rPr lang="fr-FR"/>
              <a:t>Cette analyse donne plus d’éléments pour la prise de décisions </a:t>
            </a:r>
            <a:endParaRPr/>
          </a:p>
          <a:p>
            <a:pPr indent="0" lvl="0" marL="0" rtl="0" algn="l">
              <a:spcBef>
                <a:spcPts val="0"/>
              </a:spcBef>
              <a:spcAft>
                <a:spcPts val="0"/>
              </a:spcAft>
              <a:buNone/>
            </a:pPr>
            <a:r>
              <a:rPr lang="fr-FR"/>
              <a:t>MAIS Cette analyse fait déjà </a:t>
            </a:r>
            <a:r>
              <a:rPr lang="fr-FR"/>
              <a:t>apparaître</a:t>
            </a:r>
            <a:r>
              <a:rPr lang="fr-FR"/>
              <a:t> 2 limites: </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Il n’y a pas de stocks/production et nous n’avons pas d’info sur la rentabilité des produits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27" name="Google Shape;227;g3204921b813_2_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Laurent</a:t>
            </a:r>
            <a:endParaRPr/>
          </a:p>
          <a:p>
            <a:pPr indent="0" lvl="0" marL="0" rtl="0" algn="l">
              <a:spcBef>
                <a:spcPts val="0"/>
              </a:spcBef>
              <a:spcAft>
                <a:spcPts val="0"/>
              </a:spcAft>
              <a:buNone/>
            </a:pPr>
            <a:r>
              <a:rPr lang="fr-FR"/>
              <a:t>Analyse des permanents, puis des saisonniers</a:t>
            </a:r>
            <a:endParaRPr/>
          </a:p>
          <a:p>
            <a:pPr indent="0" lvl="0" marL="0" rtl="0" algn="l">
              <a:spcBef>
                <a:spcPts val="0"/>
              </a:spcBef>
              <a:spcAft>
                <a:spcPts val="0"/>
              </a:spcAft>
              <a:buNone/>
            </a:pPr>
            <a:r>
              <a:rPr lang="fr-FR"/>
              <a:t>Pour aller plus loin dans l’analyse, nous comparons ici les évolutions de 2 catégories complémentaires </a:t>
            </a:r>
            <a:endParaRPr/>
          </a:p>
          <a:p>
            <a:pPr indent="0" lvl="0" marL="0" rtl="0" algn="l">
              <a:spcBef>
                <a:spcPts val="0"/>
              </a:spcBef>
              <a:spcAft>
                <a:spcPts val="0"/>
              </a:spcAft>
              <a:buNone/>
            </a:pPr>
            <a:r>
              <a:rPr lang="fr-FR"/>
              <a:t>les produits permanents</a:t>
            </a:r>
            <a:endParaRPr/>
          </a:p>
          <a:p>
            <a:pPr indent="0" lvl="0" marL="0" rtl="0" algn="l">
              <a:spcBef>
                <a:spcPts val="0"/>
              </a:spcBef>
              <a:spcAft>
                <a:spcPts val="0"/>
              </a:spcAft>
              <a:buNone/>
            </a:pPr>
            <a:r>
              <a:rPr lang="fr-FR"/>
              <a:t>les produits saisonniers</a:t>
            </a:r>
            <a:endParaRPr/>
          </a:p>
          <a:p>
            <a:pPr indent="0" lvl="0" marL="0" rtl="0" algn="l">
              <a:spcBef>
                <a:spcPts val="0"/>
              </a:spcBef>
              <a:spcAft>
                <a:spcPts val="0"/>
              </a:spcAft>
              <a:buNone/>
            </a:pPr>
            <a:r>
              <a:rPr lang="fr-FR"/>
              <a:t>Remarquons une certaine linéarité de catégories permanentes qui évoluent ensemble</a:t>
            </a:r>
            <a:endParaRPr/>
          </a:p>
          <a:p>
            <a:pPr indent="0" lvl="0" marL="0" rtl="0" algn="l">
              <a:spcBef>
                <a:spcPts val="0"/>
              </a:spcBef>
              <a:spcAft>
                <a:spcPts val="0"/>
              </a:spcAft>
              <a:buNone/>
            </a:pPr>
            <a:r>
              <a:rPr lang="fr-FR"/>
              <a:t>Par contre les catégories saisonnières ont des pics qui ont une influence importante bien sûr sur le mois concerné mais surtout une importance primordiale pour les résultats des boutiques (chiffrer la présentation)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Un dashboard automatisé sera mis en place pour mettre en évidence les catégories saisonnières versus le permanent</a:t>
            </a:r>
            <a:endParaRPr/>
          </a:p>
        </p:txBody>
      </p:sp>
      <p:sp>
        <p:nvSpPr>
          <p:cNvPr id="232" name="Google Shape;23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analyser l’influence des </a:t>
            </a:r>
            <a:r>
              <a:rPr lang="fr-FR"/>
              <a:t>conditions</a:t>
            </a:r>
            <a:r>
              <a:rPr lang="fr-FR"/>
              <a:t> </a:t>
            </a:r>
            <a:r>
              <a:rPr lang="fr-FR"/>
              <a:t>météorologique</a:t>
            </a:r>
            <a:r>
              <a:rPr lang="fr-FR"/>
              <a:t> sur le CA </a:t>
            </a:r>
            <a:br>
              <a:rPr lang="fr-FR"/>
            </a:br>
            <a:r>
              <a:rPr lang="fr-FR"/>
              <a:t>les filtres en haut permettent d’ajuster l’analyse en fonction de plusieurs critere : </a:t>
            </a:r>
            <a:endParaRPr/>
          </a:p>
          <a:p>
            <a:pPr indent="0" lvl="0" marL="0" rtl="0" algn="l">
              <a:spcBef>
                <a:spcPts val="0"/>
              </a:spcBef>
              <a:spcAft>
                <a:spcPts val="0"/>
              </a:spcAft>
              <a:buNone/>
            </a:pPr>
            <a:r>
              <a:rPr lang="fr-FR"/>
              <a:t>graphique gauche </a:t>
            </a:r>
            <a:r>
              <a:rPr lang="fr-FR"/>
              <a:t>tendance</a:t>
            </a:r>
            <a:r>
              <a:rPr lang="fr-FR"/>
              <a:t> positive </a:t>
            </a:r>
            <a:endParaRPr/>
          </a:p>
          <a:p>
            <a:pPr indent="0" lvl="0" marL="0" rtl="0" algn="l">
              <a:spcBef>
                <a:spcPts val="0"/>
              </a:spcBef>
              <a:spcAft>
                <a:spcPts val="0"/>
              </a:spcAft>
              <a:buNone/>
            </a:pPr>
            <a:r>
              <a:rPr lang="fr-FR"/>
              <a:t>graphique droite confirme </a:t>
            </a:r>
            <a:endParaRPr/>
          </a:p>
          <a:p>
            <a:pPr indent="0" lvl="0" marL="0" rtl="0" algn="l">
              <a:spcBef>
                <a:spcPts val="0"/>
              </a:spcBef>
              <a:spcAft>
                <a:spcPts val="0"/>
              </a:spcAft>
              <a:buNone/>
            </a:pPr>
            <a:r>
              <a:rPr lang="fr-FR"/>
              <a:t>ces observation pourrait aider a mieux planifier les stocks selon la meteo ou prévoir la vente d’autre produits comme les glaces pendant lété</a:t>
            </a:r>
            <a:endParaRPr/>
          </a:p>
        </p:txBody>
      </p:sp>
      <p:sp>
        <p:nvSpPr>
          <p:cNvPr id="237" name="Google Shape;237;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Elom</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“Nuage de mots représentant les mots les plus utilisés en commentaires”</a:t>
            </a:r>
            <a:endParaRPr/>
          </a:p>
        </p:txBody>
      </p:sp>
      <p:sp>
        <p:nvSpPr>
          <p:cNvPr id="242" name="Google Shape;24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Elom </a:t>
            </a:r>
            <a:endParaRPr/>
          </a:p>
          <a:p>
            <a:pPr indent="0" lvl="0" marL="0" rtl="0" algn="l">
              <a:spcBef>
                <a:spcPts val="0"/>
              </a:spcBef>
              <a:spcAft>
                <a:spcPts val="0"/>
              </a:spcAft>
              <a:buNone/>
            </a:pPr>
            <a:r>
              <a:rPr lang="fr-FR"/>
              <a:t>Focus Saint Ouen</a:t>
            </a:r>
            <a:endParaRPr/>
          </a:p>
          <a:p>
            <a:pPr indent="0" lvl="0" marL="0" rtl="0" algn="l">
              <a:spcBef>
                <a:spcPts val="0"/>
              </a:spcBef>
              <a:spcAft>
                <a:spcPts val="0"/>
              </a:spcAft>
              <a:buNone/>
            </a:pPr>
            <a:r>
              <a:rPr lang="fr-FR"/>
              <a:t>“Notes très clivantes”</a:t>
            </a:r>
            <a:endParaRPr/>
          </a:p>
          <a:p>
            <a:pPr indent="0" lvl="0" marL="0" rtl="0" algn="l">
              <a:spcBef>
                <a:spcPts val="0"/>
              </a:spcBef>
              <a:spcAft>
                <a:spcPts val="0"/>
              </a:spcAft>
              <a:buNone/>
            </a:pPr>
            <a:r>
              <a:rPr lang="fr-FR"/>
              <a:t>“Ecart-type très important”</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Mots négatifs: “désagréable”, “pas” </a:t>
            </a:r>
            <a:endParaRPr/>
          </a:p>
        </p:txBody>
      </p:sp>
      <p:sp>
        <p:nvSpPr>
          <p:cNvPr id="247" name="Google Shape;24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2042e1a67b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2042e1a67b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Anass</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analyse de vente a révélé une augmentation significative du CA passant d’une moyenne de 36k avant les travaux  a 81k apr</a:t>
            </a:r>
            <a:r>
              <a:rPr lang="fr-FR"/>
              <a:t>ès </a:t>
            </a:r>
            <a:br>
              <a:rPr lang="fr-FR"/>
            </a:br>
            <a:br>
              <a:rPr lang="fr-FR"/>
            </a:br>
            <a:endParaRPr/>
          </a:p>
        </p:txBody>
      </p:sp>
      <p:sp>
        <p:nvSpPr>
          <p:cNvPr id="253" name="Google Shape;253;g32042e1a67b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FR"/>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fr-FR"/>
              <a:t>Laurent</a:t>
            </a:r>
            <a:endParaRPr/>
          </a:p>
          <a:p>
            <a:pPr indent="0" lvl="0" marL="0" rtl="0" algn="l">
              <a:spcBef>
                <a:spcPts val="0"/>
              </a:spcBef>
              <a:spcAft>
                <a:spcPts val="0"/>
              </a:spcAft>
              <a:buNone/>
            </a:pPr>
            <a:r>
              <a:rPr lang="fr-FR"/>
              <a:t>Nous avons vu l’exploitation des données concernant les ventes qui sont les données principales et essentielles d’une entreprise commerciale </a:t>
            </a:r>
            <a:endParaRPr/>
          </a:p>
          <a:p>
            <a:pPr indent="0" lvl="0" marL="0" rtl="0" algn="l">
              <a:spcBef>
                <a:spcPts val="0"/>
              </a:spcBef>
              <a:spcAft>
                <a:spcPts val="0"/>
              </a:spcAft>
              <a:buNone/>
            </a:pPr>
            <a:r>
              <a:rPr lang="fr-FR"/>
              <a:t> mais nous pouvons envisager de multiples interractions entre les différents services de l’entreprise comme l’atelier de production, le service RH</a:t>
            </a:r>
            <a:endParaRPr/>
          </a:p>
          <a:p>
            <a:pPr indent="0" lvl="0" marL="0" rtl="0" algn="l">
              <a:spcBef>
                <a:spcPts val="0"/>
              </a:spcBef>
              <a:spcAft>
                <a:spcPts val="0"/>
              </a:spcAft>
              <a:buNone/>
            </a:pPr>
            <a:r>
              <a:rPr lang="fr-FR"/>
              <a:t>Eviter le gaspillage alimentaire</a:t>
            </a:r>
            <a:endParaRPr/>
          </a:p>
          <a:p>
            <a:pPr indent="0" lvl="0" marL="0" rtl="0" algn="l">
              <a:spcBef>
                <a:spcPts val="0"/>
              </a:spcBef>
              <a:spcAft>
                <a:spcPts val="0"/>
              </a:spcAft>
              <a:buNone/>
            </a:pPr>
            <a:r>
              <a:rPr lang="fr-FR"/>
              <a:t>organisation du personnel</a:t>
            </a:r>
            <a:endParaRPr/>
          </a:p>
          <a:p>
            <a:pPr indent="0" lvl="0" marL="0" rtl="0" algn="l">
              <a:spcBef>
                <a:spcPts val="0"/>
              </a:spcBef>
              <a:spcAft>
                <a:spcPts val="0"/>
              </a:spcAft>
              <a:buNone/>
            </a:pPr>
            <a:r>
              <a:rPr lang="fr-FR"/>
              <a:t>optimisation des achats </a:t>
            </a:r>
            <a:endParaRPr/>
          </a:p>
          <a:p>
            <a:pPr indent="0" lvl="0" marL="0" rtl="0" algn="l">
              <a:spcBef>
                <a:spcPts val="0"/>
              </a:spcBef>
              <a:spcAft>
                <a:spcPts val="0"/>
              </a:spcAft>
              <a:buNone/>
            </a:pPr>
            <a:r>
              <a:rPr lang="fr-FR"/>
              <a:t>Connaissance des stocks</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Kevin &gt;&gt;&gt; Infos de production (pour connaitre les stocks) /  Info sur les achats pour connaître la marge brute &amp; rentabilité</a:t>
            </a:r>
            <a:endParaRPr/>
          </a:p>
        </p:txBody>
      </p:sp>
      <p:sp>
        <p:nvSpPr>
          <p:cNvPr id="265" name="Google Shape;265;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204921b813_2_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fr-FR"/>
              <a:t>Kevin</a:t>
            </a:r>
            <a:endParaRPr/>
          </a:p>
          <a:p>
            <a:pPr indent="0" lvl="0" marL="0" rtl="0" algn="l">
              <a:spcBef>
                <a:spcPts val="0"/>
              </a:spcBef>
              <a:spcAft>
                <a:spcPts val="0"/>
              </a:spcAft>
              <a:buNone/>
            </a:pPr>
            <a:r>
              <a:rPr lang="fr-FR"/>
              <a:t>1 - La data va permettre d’apporter: </a:t>
            </a:r>
            <a:endParaRPr/>
          </a:p>
          <a:p>
            <a:pPr indent="-317500" lvl="0" marL="457200" rtl="0" algn="l">
              <a:spcBef>
                <a:spcPts val="0"/>
              </a:spcBef>
              <a:spcAft>
                <a:spcPts val="0"/>
              </a:spcAft>
              <a:buSzPts val="1400"/>
              <a:buChar char="-"/>
            </a:pPr>
            <a:r>
              <a:rPr lang="fr-FR"/>
              <a:t> une</a:t>
            </a:r>
            <a:r>
              <a:rPr b="1" lang="fr-FR"/>
              <a:t> vision d’ensemble</a:t>
            </a:r>
            <a:r>
              <a:rPr lang="fr-FR"/>
              <a:t>, </a:t>
            </a:r>
            <a:endParaRPr/>
          </a:p>
          <a:p>
            <a:pPr indent="-317500" lvl="0" marL="457200" rtl="0" algn="l">
              <a:spcBef>
                <a:spcPts val="0"/>
              </a:spcBef>
              <a:spcAft>
                <a:spcPts val="0"/>
              </a:spcAft>
              <a:buSzPts val="1400"/>
              <a:buChar char="-"/>
            </a:pPr>
            <a:r>
              <a:rPr lang="fr-FR"/>
              <a:t>une </a:t>
            </a:r>
            <a:r>
              <a:rPr b="1" lang="fr-FR"/>
              <a:t>organisation </a:t>
            </a:r>
            <a:r>
              <a:rPr lang="fr-FR"/>
              <a:t>mieux </a:t>
            </a:r>
            <a:r>
              <a:rPr b="1" lang="fr-FR"/>
              <a:t>structurée </a:t>
            </a:r>
            <a:endParaRPr b="1"/>
          </a:p>
          <a:p>
            <a:pPr indent="-317500" lvl="0" marL="457200" rtl="0" algn="l">
              <a:spcBef>
                <a:spcPts val="0"/>
              </a:spcBef>
              <a:spcAft>
                <a:spcPts val="0"/>
              </a:spcAft>
              <a:buSzPts val="1400"/>
              <a:buChar char="-"/>
            </a:pPr>
            <a:r>
              <a:rPr lang="fr-FR"/>
              <a:t>des </a:t>
            </a:r>
            <a:r>
              <a:rPr b="1" lang="fr-FR"/>
              <a:t>informations rationnelles</a:t>
            </a:r>
            <a:r>
              <a:rPr lang="fr-FR"/>
              <a:t> permettant une prise de </a:t>
            </a:r>
            <a:r>
              <a:rPr b="1" lang="fr-FR"/>
              <a:t>la prise de décision</a:t>
            </a:r>
            <a:endParaRPr b="1"/>
          </a:p>
          <a:p>
            <a:pPr indent="0" lvl="0" marL="0" rtl="0" algn="l">
              <a:spcBef>
                <a:spcPts val="0"/>
              </a:spcBef>
              <a:spcAft>
                <a:spcPts val="0"/>
              </a:spcAft>
              <a:buClr>
                <a:schemeClr val="dk1"/>
              </a:buClr>
              <a:buFont typeface="Arial"/>
              <a:buNone/>
            </a:pPr>
            <a:r>
              <a:t/>
            </a:r>
            <a:endParaRPr/>
          </a:p>
          <a:p>
            <a:pPr indent="0" lvl="0" marL="0" rtl="0" algn="l">
              <a:spcBef>
                <a:spcPts val="0"/>
              </a:spcBef>
              <a:spcAft>
                <a:spcPts val="0"/>
              </a:spcAft>
              <a:buNone/>
            </a:pPr>
            <a:r>
              <a:rPr lang="fr-FR"/>
              <a:t>2 - La Data doit avoir </a:t>
            </a:r>
            <a:r>
              <a:rPr b="1" lang="fr-FR"/>
              <a:t>suffisamment de valeur ajoutée</a:t>
            </a:r>
            <a:r>
              <a:rPr lang="fr-FR"/>
              <a:t> pour le dirigeant </a:t>
            </a:r>
            <a:endParaRPr/>
          </a:p>
          <a:p>
            <a:pPr indent="0" lvl="0" marL="0" rtl="0" algn="l">
              <a:spcBef>
                <a:spcPts val="0"/>
              </a:spcBef>
              <a:spcAft>
                <a:spcPts val="0"/>
              </a:spcAft>
              <a:buNone/>
            </a:pPr>
            <a:r>
              <a:rPr lang="fr-FR"/>
              <a:t>(lui donner de </a:t>
            </a:r>
            <a:r>
              <a:rPr b="1" lang="fr-FR"/>
              <a:t>nouvelles informations facilement</a:t>
            </a:r>
            <a:r>
              <a:rPr lang="fr-FR"/>
              <a:t>, lui gagner du </a:t>
            </a:r>
            <a:r>
              <a:rPr b="1" lang="fr-FR"/>
              <a:t>temps </a:t>
            </a:r>
            <a:r>
              <a:rPr lang="fr-FR"/>
              <a:t>ou de </a:t>
            </a:r>
            <a:r>
              <a:rPr b="1" lang="fr-FR"/>
              <a:t>l’argent</a:t>
            </a:r>
            <a:r>
              <a:rPr lang="fr-FR"/>
              <a:t>)</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L’utilisation de la data doit être </a:t>
            </a:r>
            <a:r>
              <a:rPr b="1" lang="fr-FR"/>
              <a:t>simple</a:t>
            </a:r>
            <a:r>
              <a:rPr lang="fr-FR"/>
              <a:t>, et doit </a:t>
            </a:r>
            <a:r>
              <a:rPr b="1" lang="fr-FR"/>
              <a:t>guider facilement ses décisions</a:t>
            </a:r>
            <a:r>
              <a:rPr lang="fr-FR"/>
              <a:t>.</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L’actualisation des données doit </a:t>
            </a:r>
            <a:r>
              <a:rPr b="1" lang="fr-FR"/>
              <a:t>se faire facilement,</a:t>
            </a:r>
            <a:r>
              <a:rPr lang="fr-FR"/>
              <a:t> idéalement de </a:t>
            </a:r>
            <a:r>
              <a:rPr b="1" lang="fr-FR"/>
              <a:t>façon automatique</a:t>
            </a:r>
            <a:r>
              <a:rPr lang="fr-FR"/>
              <a:t>, car les PME n’ont pas toujours de data analysts dans leurs effectifs</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3 - Les données de caisses enregistreuses permettent d’avoir des </a:t>
            </a:r>
            <a:r>
              <a:rPr b="1" lang="fr-FR"/>
              <a:t>analyses intéressantes</a:t>
            </a:r>
            <a:r>
              <a:rPr lang="fr-FR"/>
              <a:t> mais </a:t>
            </a:r>
            <a:r>
              <a:rPr b="1" lang="fr-FR"/>
              <a:t>incomplètes</a:t>
            </a:r>
            <a:r>
              <a:rPr lang="fr-FR"/>
              <a:t>.</a:t>
            </a:r>
            <a:endParaRPr/>
          </a:p>
          <a:p>
            <a:pPr indent="0" lvl="0" marL="0" rtl="0" algn="l">
              <a:spcBef>
                <a:spcPts val="0"/>
              </a:spcBef>
              <a:spcAft>
                <a:spcPts val="0"/>
              </a:spcAft>
              <a:buClr>
                <a:schemeClr val="dk1"/>
              </a:buClr>
              <a:buSzPts val="1100"/>
              <a:buFont typeface="Arial"/>
              <a:buNone/>
            </a:pPr>
            <a:r>
              <a:rPr lang="fr-FR"/>
              <a:t>Si le réseau n’est pas trop grand, ce </a:t>
            </a:r>
            <a:r>
              <a:rPr b="1" lang="fr-FR"/>
              <a:t>manque d’informatio</a:t>
            </a:r>
            <a:r>
              <a:rPr lang="fr-FR"/>
              <a:t>n peut être complété par les </a:t>
            </a:r>
            <a:r>
              <a:rPr b="1" lang="fr-FR"/>
              <a:t>connaissances métiers</a:t>
            </a:r>
            <a:r>
              <a:rPr lang="fr-FR"/>
              <a:t> des </a:t>
            </a:r>
            <a:r>
              <a:rPr b="1" lang="fr-FR"/>
              <a:t>décideurs </a:t>
            </a:r>
            <a:endParaRPr b="1"/>
          </a:p>
          <a:p>
            <a:pPr indent="0" lvl="0" marL="0" rtl="0" algn="l">
              <a:spcBef>
                <a:spcPts val="0"/>
              </a:spcBef>
              <a:spcAft>
                <a:spcPts val="0"/>
              </a:spcAft>
              <a:buClr>
                <a:schemeClr val="dk1"/>
              </a:buClr>
              <a:buSzPts val="1100"/>
              <a:buFont typeface="Arial"/>
              <a:buNone/>
            </a:pPr>
            <a:r>
              <a:rPr lang="fr-FR"/>
              <a:t>On conclut par un “</a:t>
            </a:r>
            <a:r>
              <a:rPr b="1" lang="fr-FR"/>
              <a:t>En même temps</a:t>
            </a:r>
            <a:r>
              <a:rPr lang="fr-FR"/>
              <a:t>” : Ce n’est </a:t>
            </a:r>
            <a:r>
              <a:rPr b="1" lang="fr-FR"/>
              <a:t>pas parfait</a:t>
            </a:r>
            <a:r>
              <a:rPr lang="fr-FR"/>
              <a:t> mais cela </a:t>
            </a:r>
            <a:r>
              <a:rPr b="1" lang="fr-FR"/>
              <a:t>peut aider à la prise de décision</a:t>
            </a:r>
            <a:r>
              <a:rPr lang="fr-FR"/>
              <a: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fr-FR"/>
              <a:t>Et vous, qu’en pensez-vous ? </a:t>
            </a:r>
            <a:endParaRPr/>
          </a:p>
          <a:p>
            <a:pPr indent="0" lvl="0" marL="0" rtl="0" algn="l">
              <a:spcBef>
                <a:spcPts val="0"/>
              </a:spcBef>
              <a:spcAft>
                <a:spcPts val="0"/>
              </a:spcAft>
              <a:buClr>
                <a:schemeClr val="dk1"/>
              </a:buClr>
              <a:buFont typeface="Arial"/>
              <a:buNone/>
            </a:pPr>
            <a:r>
              <a:t/>
            </a:r>
            <a:endParaRPr/>
          </a:p>
        </p:txBody>
      </p:sp>
      <p:sp>
        <p:nvSpPr>
          <p:cNvPr id="281" name="Google Shape;281;g3204921b813_2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Kevin</a:t>
            </a:r>
            <a:endParaRPr/>
          </a:p>
        </p:txBody>
      </p:sp>
      <p:sp>
        <p:nvSpPr>
          <p:cNvPr id="160" name="Google Shape;16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204921b813_2_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Kevin</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à un réseau de boulangerie éloigné de l’informatique</a:t>
            </a:r>
            <a:endParaRPr/>
          </a:p>
          <a:p>
            <a:pPr indent="0" lvl="0" marL="0" rtl="0" algn="l">
              <a:spcBef>
                <a:spcPts val="0"/>
              </a:spcBef>
              <a:spcAft>
                <a:spcPts val="0"/>
              </a:spcAft>
              <a:buNone/>
            </a:pPr>
            <a:r>
              <a:rPr lang="fr-FR"/>
              <a:t>pertinentes ou “gadget”</a:t>
            </a:r>
            <a:endParaRPr/>
          </a:p>
          <a:p>
            <a:pPr indent="0" lvl="0" marL="0" rtl="0" algn="l">
              <a:spcBef>
                <a:spcPts val="0"/>
              </a:spcBef>
              <a:spcAft>
                <a:spcPts val="0"/>
              </a:spcAft>
              <a:buNone/>
            </a:pPr>
            <a:r>
              <a:rPr lang="fr-FR"/>
              <a:t>un dirigeant à priori pas vraiment intéressé par la data </a:t>
            </a:r>
            <a:endParaRPr/>
          </a:p>
          <a:p>
            <a:pPr indent="0" lvl="0" marL="0" rtl="0" algn="l">
              <a:spcBef>
                <a:spcPts val="0"/>
              </a:spcBef>
              <a:spcAft>
                <a:spcPts val="0"/>
              </a:spcAft>
              <a:buNone/>
            </a:pPr>
            <a:r>
              <a:rPr lang="fr-FR"/>
              <a:t>1min</a:t>
            </a:r>
            <a:endParaRPr/>
          </a:p>
        </p:txBody>
      </p:sp>
      <p:sp>
        <p:nvSpPr>
          <p:cNvPr id="167" name="Google Shape;167;g3204921b813_2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Kevin</a:t>
            </a:r>
            <a:endParaRPr/>
          </a:p>
          <a:p>
            <a:pPr indent="0" lvl="0" marL="0" rtl="0" algn="l">
              <a:spcBef>
                <a:spcPts val="0"/>
              </a:spcBef>
              <a:spcAft>
                <a:spcPts val="0"/>
              </a:spcAft>
              <a:buNone/>
            </a:pPr>
            <a:r>
              <a:rPr lang="fr-FR"/>
              <a:t>Récupération de données de 6 boutiques avec des systèmes de caisse différent</a:t>
            </a:r>
            <a:endParaRPr/>
          </a:p>
          <a:p>
            <a:pPr indent="0" lvl="0" marL="0" rtl="0" algn="l">
              <a:spcBef>
                <a:spcPts val="0"/>
              </a:spcBef>
              <a:spcAft>
                <a:spcPts val="0"/>
              </a:spcAft>
              <a:buNone/>
            </a:pPr>
            <a:r>
              <a:rPr lang="fr-FR"/>
              <a:t>harmonisation des noms</a:t>
            </a:r>
            <a:endParaRPr/>
          </a:p>
          <a:p>
            <a:pPr indent="0" lvl="0" marL="0" rtl="0" algn="l">
              <a:spcBef>
                <a:spcPts val="0"/>
              </a:spcBef>
              <a:spcAft>
                <a:spcPts val="0"/>
              </a:spcAft>
              <a:buNone/>
            </a:pPr>
            <a:r>
              <a:rPr lang="fr-FR"/>
              <a:t>compilation des différents fichiers </a:t>
            </a:r>
            <a:endParaRPr/>
          </a:p>
          <a:p>
            <a:pPr indent="0" lvl="0" marL="0" rtl="0" algn="l">
              <a:spcBef>
                <a:spcPts val="0"/>
              </a:spcBef>
              <a:spcAft>
                <a:spcPts val="0"/>
              </a:spcAft>
              <a:buNone/>
            </a:pPr>
            <a:r>
              <a:rPr lang="fr-FR"/>
              <a:t>reclassifier</a:t>
            </a:r>
            <a:endParaRPr/>
          </a:p>
          <a:p>
            <a:pPr indent="0" lvl="0" marL="0" rtl="0" algn="l">
              <a:spcBef>
                <a:spcPts val="0"/>
              </a:spcBef>
              <a:spcAft>
                <a:spcPts val="0"/>
              </a:spcAft>
              <a:buNone/>
            </a:pPr>
            <a:r>
              <a:rPr lang="fr-FR"/>
              <a:t>Nettoyage à la source de données pour produire des données homogènes</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On vous propose une présentation du dashboard destiné à la direction et quelques insights que nous avons trouvé intéressants</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2 min</a:t>
            </a:r>
            <a:endParaRPr/>
          </a:p>
          <a:p>
            <a:pPr indent="0" lvl="0" marL="0" rtl="0" algn="l">
              <a:spcBef>
                <a:spcPts val="0"/>
              </a:spcBef>
              <a:spcAft>
                <a:spcPts val="0"/>
              </a:spcAft>
              <a:buNone/>
            </a:pPr>
            <a:r>
              <a:t/>
            </a:r>
            <a:endParaRPr/>
          </a:p>
        </p:txBody>
      </p:sp>
      <p:sp>
        <p:nvSpPr>
          <p:cNvPr id="173" name="Google Shape;17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Elom</a:t>
            </a:r>
            <a:endParaRPr/>
          </a:p>
          <a:p>
            <a:pPr indent="0" lvl="0" marL="0" rtl="0" algn="l">
              <a:spcBef>
                <a:spcPts val="0"/>
              </a:spcBef>
              <a:spcAft>
                <a:spcPts val="0"/>
              </a:spcAft>
              <a:buNone/>
            </a:pPr>
            <a:r>
              <a:t/>
            </a:r>
            <a:endParaRPr/>
          </a:p>
        </p:txBody>
      </p:sp>
      <p:sp>
        <p:nvSpPr>
          <p:cNvPr id="187" name="Google Shape;18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d7164fa9b0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Elom</a:t>
            </a:r>
            <a:endParaRPr/>
          </a:p>
          <a:p>
            <a:pPr indent="0" lvl="0" marL="0" rtl="0" algn="l">
              <a:spcBef>
                <a:spcPts val="0"/>
              </a:spcBef>
              <a:spcAft>
                <a:spcPts val="0"/>
              </a:spcAft>
              <a:buNone/>
            </a:pPr>
            <a:r>
              <a:t/>
            </a:r>
            <a:endParaRPr/>
          </a:p>
        </p:txBody>
      </p:sp>
      <p:sp>
        <p:nvSpPr>
          <p:cNvPr id="192" name="Google Shape;192;g2d7164fa9b0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204921b813_2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Elom</a:t>
            </a:r>
            <a:endParaRPr/>
          </a:p>
          <a:p>
            <a:pPr indent="0" lvl="0" marL="0" rtl="0" algn="l">
              <a:spcBef>
                <a:spcPts val="0"/>
              </a:spcBef>
              <a:spcAft>
                <a:spcPts val="0"/>
              </a:spcAft>
              <a:buNone/>
            </a:pPr>
            <a:r>
              <a:rPr lang="fr-FR"/>
              <a:t>On va avoir 3 types de boutiques: </a:t>
            </a:r>
            <a:endParaRPr/>
          </a:p>
          <a:p>
            <a:pPr indent="-317500" lvl="0" marL="457200" rtl="0" algn="l">
              <a:spcBef>
                <a:spcPts val="0"/>
              </a:spcBef>
              <a:spcAft>
                <a:spcPts val="0"/>
              </a:spcAft>
              <a:buSzPts val="1400"/>
              <a:buChar char="-"/>
            </a:pPr>
            <a:r>
              <a:rPr lang="fr-FR"/>
              <a:t>Les boutiques classiques qui ont un mix produit plutôt équilibré entre pains, snacking et </a:t>
            </a:r>
            <a:r>
              <a:rPr lang="fr-FR"/>
              <a:t>pâtisseries</a:t>
            </a:r>
            <a:endParaRPr/>
          </a:p>
          <a:p>
            <a:pPr indent="-317500" lvl="0" marL="457200" rtl="0" algn="l">
              <a:spcBef>
                <a:spcPts val="0"/>
              </a:spcBef>
              <a:spcAft>
                <a:spcPts val="0"/>
              </a:spcAft>
              <a:buSzPts val="1400"/>
              <a:buChar char="-"/>
            </a:pPr>
            <a:r>
              <a:rPr lang="fr-FR"/>
              <a:t>Les boutiques snacking qui vendent plus de produits type sandwichs/ viennoiseries </a:t>
            </a:r>
            <a:r>
              <a:rPr lang="fr-FR"/>
              <a:t>dû</a:t>
            </a:r>
            <a:r>
              <a:rPr lang="fr-FR"/>
              <a:t> à leurs emplacements proche des entreprises et écoles</a:t>
            </a:r>
            <a:endParaRPr/>
          </a:p>
          <a:p>
            <a:pPr indent="-317500" lvl="0" marL="457200" rtl="0" algn="l">
              <a:spcBef>
                <a:spcPts val="0"/>
              </a:spcBef>
              <a:spcAft>
                <a:spcPts val="0"/>
              </a:spcAft>
              <a:buSzPts val="1400"/>
              <a:buChar char="-"/>
            </a:pPr>
            <a:r>
              <a:rPr lang="fr-FR"/>
              <a:t>Les boutiques à pain (Simply) qui est une boutique en sortie de magasin où les gens achètent leur pain frais après que les clients aient fait leurs courses</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fr-FR"/>
              <a:t>30 sec</a:t>
            </a:r>
            <a:endParaRPr/>
          </a:p>
          <a:p>
            <a:pPr indent="0" lvl="0" marL="0" rtl="0" algn="l">
              <a:spcBef>
                <a:spcPts val="0"/>
              </a:spcBef>
              <a:spcAft>
                <a:spcPts val="0"/>
              </a:spcAft>
              <a:buNone/>
            </a:pPr>
            <a:r>
              <a:t/>
            </a:r>
            <a:endParaRPr/>
          </a:p>
        </p:txBody>
      </p:sp>
      <p:sp>
        <p:nvSpPr>
          <p:cNvPr id="197" name="Google Shape;197;g3204921b813_2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Laurent</a:t>
            </a:r>
            <a:endParaRPr/>
          </a:p>
          <a:p>
            <a:pPr indent="0" lvl="0" marL="0" rtl="0" algn="l">
              <a:spcBef>
                <a:spcPts val="0"/>
              </a:spcBef>
              <a:spcAft>
                <a:spcPts val="0"/>
              </a:spcAft>
              <a:buNone/>
            </a:pPr>
            <a:r>
              <a:rPr lang="fr-FR"/>
              <a:t>DashBoard à destination du responsable de Boutique</a:t>
            </a:r>
            <a:endParaRPr/>
          </a:p>
          <a:p>
            <a:pPr indent="-317500" lvl="0" marL="457200" rtl="0" algn="l">
              <a:spcBef>
                <a:spcPts val="0"/>
              </a:spcBef>
              <a:spcAft>
                <a:spcPts val="0"/>
              </a:spcAft>
              <a:buSzPts val="1400"/>
              <a:buChar char="-"/>
            </a:pPr>
            <a:r>
              <a:rPr lang="fr-FR"/>
              <a:t>les valeurs de Performance à la journée (CA, Fréquentation, Panier Moyen)</a:t>
            </a:r>
            <a:endParaRPr/>
          </a:p>
          <a:p>
            <a:pPr indent="-317500" lvl="0" marL="457200" rtl="0" algn="l">
              <a:spcBef>
                <a:spcPts val="0"/>
              </a:spcBef>
              <a:spcAft>
                <a:spcPts val="0"/>
              </a:spcAft>
              <a:buSzPts val="1400"/>
              <a:buChar char="-"/>
            </a:pPr>
            <a:r>
              <a:rPr lang="fr-FR"/>
              <a:t>Plusieurs Filtres disponibles pour aller plus loin dans le détail des performances</a:t>
            </a:r>
            <a:endParaRPr/>
          </a:p>
          <a:p>
            <a:pPr indent="-317500" lvl="0" marL="457200" rtl="0" algn="l">
              <a:spcBef>
                <a:spcPts val="0"/>
              </a:spcBef>
              <a:spcAft>
                <a:spcPts val="0"/>
              </a:spcAft>
              <a:buSzPts val="1400"/>
              <a:buChar char="-"/>
            </a:pPr>
            <a:r>
              <a:rPr lang="fr-FR"/>
              <a:t>Détail des ventes en quantité avec une prévision basée la moyenne des mêmes jours de semaine</a:t>
            </a:r>
            <a:endParaRPr/>
          </a:p>
          <a:p>
            <a:pPr indent="-317500" lvl="0" marL="457200" rtl="0" algn="l">
              <a:spcBef>
                <a:spcPts val="0"/>
              </a:spcBef>
              <a:spcAft>
                <a:spcPts val="0"/>
              </a:spcAft>
              <a:buSzPts val="1400"/>
              <a:buChar char="-"/>
            </a:pPr>
            <a:r>
              <a:rPr lang="fr-FR"/>
              <a:t>Quote part des catégories par jour (Voyons un focus sur la slide suivante)</a:t>
            </a:r>
            <a:endParaRPr/>
          </a:p>
        </p:txBody>
      </p:sp>
      <p:sp>
        <p:nvSpPr>
          <p:cNvPr id="210" name="Google Shape;21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204921b813_2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204921b813_2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FR"/>
              <a:t>Laurent</a:t>
            </a:r>
            <a:endParaRPr/>
          </a:p>
          <a:p>
            <a:pPr indent="0" lvl="0" marL="0" rtl="0" algn="l">
              <a:spcBef>
                <a:spcPts val="0"/>
              </a:spcBef>
              <a:spcAft>
                <a:spcPts val="0"/>
              </a:spcAft>
              <a:buNone/>
            </a:pPr>
            <a:r>
              <a:rPr lang="fr-FR"/>
              <a:t>Focus quote part catégorie par jour</a:t>
            </a:r>
            <a:endParaRPr/>
          </a:p>
          <a:p>
            <a:pPr indent="0" lvl="0" marL="0" rtl="0" algn="l">
              <a:spcBef>
                <a:spcPts val="0"/>
              </a:spcBef>
              <a:spcAft>
                <a:spcPts val="0"/>
              </a:spcAft>
              <a:buNone/>
            </a:pPr>
            <a:r>
              <a:rPr lang="fr-FR"/>
              <a:t>on remarque pour la catégories ‘Entremets’ sélectionné Une attention particulière est à avoir sur le week-end </a:t>
            </a:r>
            <a:endParaRPr/>
          </a:p>
          <a:p>
            <a:pPr indent="0" lvl="0" marL="0" rtl="0" algn="l">
              <a:spcBef>
                <a:spcPts val="0"/>
              </a:spcBef>
              <a:spcAft>
                <a:spcPts val="0"/>
              </a:spcAft>
              <a:buNone/>
            </a:pPr>
            <a:r>
              <a:rPr lang="fr-FR"/>
              <a:t>avec une quote part quasi 3 fois supérieure à un jour de semaine</a:t>
            </a:r>
            <a:endParaRPr/>
          </a:p>
          <a:p>
            <a:pPr indent="0" lvl="0" marL="0" rtl="0" algn="l">
              <a:spcBef>
                <a:spcPts val="0"/>
              </a:spcBef>
              <a:spcAft>
                <a:spcPts val="0"/>
              </a:spcAft>
              <a:buNone/>
            </a:pPr>
            <a:r>
              <a:t/>
            </a:r>
            <a:endParaRPr/>
          </a:p>
          <a:p>
            <a:pPr indent="0" lvl="0" marL="0" rtl="0" algn="l">
              <a:spcBef>
                <a:spcPts val="0"/>
              </a:spcBef>
              <a:spcAft>
                <a:spcPts val="0"/>
              </a:spcAft>
              <a:buNone/>
            </a:pPr>
            <a:r>
              <a:rPr lang="fr-FR"/>
              <a:t>Explication Filtre Catégories et visualisation des écarts de quote part</a:t>
            </a:r>
            <a:endParaRPr/>
          </a:p>
        </p:txBody>
      </p:sp>
      <p:sp>
        <p:nvSpPr>
          <p:cNvPr id="216" name="Google Shape;216;g3204921b813_2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FR"/>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e de titre" showMasterSp="0" type="title">
  <p:cSld name="TITLE">
    <p:spTree>
      <p:nvGrpSpPr>
        <p:cNvPr id="20" name="Shape 20"/>
        <p:cNvGrpSpPr/>
        <p:nvPr/>
      </p:nvGrpSpPr>
      <p:grpSpPr>
        <a:xfrm>
          <a:off x="0" y="0"/>
          <a:ext cx="0" cy="0"/>
          <a:chOff x="0" y="0"/>
          <a:chExt cx="0" cy="0"/>
        </a:xfrm>
      </p:grpSpPr>
      <p:grpSp>
        <p:nvGrpSpPr>
          <p:cNvPr id="21" name="Google Shape;21;p16"/>
          <p:cNvGrpSpPr/>
          <p:nvPr/>
        </p:nvGrpSpPr>
        <p:grpSpPr>
          <a:xfrm>
            <a:off x="-16934" y="0"/>
            <a:ext cx="12231160" cy="6856214"/>
            <a:chOff x="-16934" y="0"/>
            <a:chExt cx="12231160" cy="6856214"/>
          </a:xfrm>
        </p:grpSpPr>
        <p:pic>
          <p:nvPicPr>
            <p:cNvPr descr="HD-PanelTitleR1.png" id="22" name="Google Shape;22;p16"/>
            <p:cNvPicPr preferRelativeResize="0"/>
            <p:nvPr/>
          </p:nvPicPr>
          <p:blipFill rotWithShape="1">
            <a:blip r:embed="rId2">
              <a:alphaModFix/>
            </a:blip>
            <a:srcRect b="0" l="0" r="0" t="0"/>
            <a:stretch/>
          </p:blipFill>
          <p:spPr>
            <a:xfrm>
              <a:off x="0" y="0"/>
              <a:ext cx="12188825" cy="6856214"/>
            </a:xfrm>
            <a:prstGeom prst="rect">
              <a:avLst/>
            </a:prstGeom>
            <a:noFill/>
            <a:ln>
              <a:noFill/>
            </a:ln>
          </p:spPr>
        </p:pic>
        <p:sp>
          <p:nvSpPr>
            <p:cNvPr id="23" name="Google Shape;23;p16"/>
            <p:cNvSpPr/>
            <p:nvPr/>
          </p:nvSpPr>
          <p:spPr>
            <a:xfrm>
              <a:off x="2328332" y="1540931"/>
              <a:ext cx="7543802" cy="3835401"/>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HDRibbonTitle-UniformTrim.png" id="24" name="Google Shape;24;p16"/>
            <p:cNvPicPr preferRelativeResize="0"/>
            <p:nvPr/>
          </p:nvPicPr>
          <p:blipFill rotWithShape="1">
            <a:blip r:embed="rId3">
              <a:alphaModFix/>
            </a:blip>
            <a:srcRect b="0" l="0" r="0" t="0"/>
            <a:stretch/>
          </p:blipFill>
          <p:spPr>
            <a:xfrm>
              <a:off x="-16934" y="3147609"/>
              <a:ext cx="2478024" cy="612648"/>
            </a:xfrm>
            <a:prstGeom prst="rect">
              <a:avLst/>
            </a:prstGeom>
            <a:noFill/>
            <a:ln>
              <a:noFill/>
            </a:ln>
          </p:spPr>
        </p:pic>
        <p:pic>
          <p:nvPicPr>
            <p:cNvPr descr="HDRibbonTitle-UniformTrim.png" id="25" name="Google Shape;25;p16"/>
            <p:cNvPicPr preferRelativeResize="0"/>
            <p:nvPr/>
          </p:nvPicPr>
          <p:blipFill rotWithShape="1">
            <a:blip r:embed="rId3">
              <a:alphaModFix/>
            </a:blip>
            <a:srcRect b="0" l="0" r="0" t="0"/>
            <a:stretch/>
          </p:blipFill>
          <p:spPr>
            <a:xfrm>
              <a:off x="9736202" y="3147609"/>
              <a:ext cx="2478024" cy="612648"/>
            </a:xfrm>
            <a:prstGeom prst="rect">
              <a:avLst/>
            </a:prstGeom>
            <a:noFill/>
            <a:ln>
              <a:noFill/>
            </a:ln>
          </p:spPr>
        </p:pic>
      </p:grpSp>
      <p:sp>
        <p:nvSpPr>
          <p:cNvPr id="26" name="Google Shape;26;p16"/>
          <p:cNvSpPr txBox="1"/>
          <p:nvPr>
            <p:ph type="ctrTitle"/>
          </p:nvPr>
        </p:nvSpPr>
        <p:spPr>
          <a:xfrm>
            <a:off x="2692398" y="1871131"/>
            <a:ext cx="6815669" cy="1515533"/>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Clr>
                <a:srgbClr val="262626"/>
              </a:buClr>
              <a:buSzPts val="5400"/>
              <a:buFont typeface="Garamond"/>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6"/>
          <p:cNvSpPr txBox="1"/>
          <p:nvPr>
            <p:ph idx="1" type="subTitle"/>
          </p:nvPr>
        </p:nvSpPr>
        <p:spPr>
          <a:xfrm>
            <a:off x="2692398" y="3657597"/>
            <a:ext cx="6815669" cy="1320802"/>
          </a:xfrm>
          <a:prstGeom prst="rect">
            <a:avLst/>
          </a:prstGeom>
          <a:noFill/>
          <a:ln>
            <a:noFill/>
          </a:ln>
        </p:spPr>
        <p:txBody>
          <a:bodyPr anchorCtr="0" anchor="t" bIns="45700" lIns="91425" spcFirstLastPara="1" rIns="91425" wrap="square" tIns="45700">
            <a:normAutofit/>
          </a:bodyPr>
          <a:lstStyle>
            <a:lvl1pPr lvl="0" algn="ctr">
              <a:spcBef>
                <a:spcPts val="420"/>
              </a:spcBef>
              <a:spcAft>
                <a:spcPts val="0"/>
              </a:spcAft>
              <a:buSzPts val="2415"/>
              <a:buNone/>
              <a:defRPr sz="2100">
                <a:solidFill>
                  <a:schemeClr val="dk1"/>
                </a:solidFill>
              </a:defRPr>
            </a:lvl1pPr>
            <a:lvl2pPr lvl="1" algn="ctr">
              <a:spcBef>
                <a:spcPts val="600"/>
              </a:spcBef>
              <a:spcAft>
                <a:spcPts val="0"/>
              </a:spcAft>
              <a:buSzPts val="2300"/>
              <a:buNone/>
              <a:defRPr>
                <a:solidFill>
                  <a:srgbClr val="888888"/>
                </a:solidFill>
              </a:defRPr>
            </a:lvl2pPr>
            <a:lvl3pPr lvl="2" algn="ctr">
              <a:spcBef>
                <a:spcPts val="600"/>
              </a:spcBef>
              <a:spcAft>
                <a:spcPts val="0"/>
              </a:spcAft>
              <a:buSzPts val="2070"/>
              <a:buNone/>
              <a:defRPr>
                <a:solidFill>
                  <a:srgbClr val="888888"/>
                </a:solidFill>
              </a:defRPr>
            </a:lvl3pPr>
            <a:lvl4pPr lvl="3" algn="ctr">
              <a:spcBef>
                <a:spcPts val="600"/>
              </a:spcBef>
              <a:spcAft>
                <a:spcPts val="0"/>
              </a:spcAft>
              <a:buSzPts val="1840"/>
              <a:buNone/>
              <a:defRPr>
                <a:solidFill>
                  <a:srgbClr val="888888"/>
                </a:solidFill>
              </a:defRPr>
            </a:lvl4pPr>
            <a:lvl5pPr lvl="4" algn="ctr">
              <a:spcBef>
                <a:spcPts val="600"/>
              </a:spcBef>
              <a:spcAft>
                <a:spcPts val="0"/>
              </a:spcAft>
              <a:buSzPts val="1610"/>
              <a:buNone/>
              <a:defRPr>
                <a:solidFill>
                  <a:srgbClr val="888888"/>
                </a:solidFill>
              </a:defRPr>
            </a:lvl5pPr>
            <a:lvl6pPr lvl="5" algn="ctr">
              <a:spcBef>
                <a:spcPts val="600"/>
              </a:spcBef>
              <a:spcAft>
                <a:spcPts val="0"/>
              </a:spcAft>
              <a:buSzPts val="1610"/>
              <a:buNone/>
              <a:defRPr>
                <a:solidFill>
                  <a:srgbClr val="888888"/>
                </a:solidFill>
              </a:defRPr>
            </a:lvl6pPr>
            <a:lvl7pPr lvl="6" algn="ctr">
              <a:spcBef>
                <a:spcPts val="600"/>
              </a:spcBef>
              <a:spcAft>
                <a:spcPts val="0"/>
              </a:spcAft>
              <a:buSzPts val="1610"/>
              <a:buNone/>
              <a:defRPr>
                <a:solidFill>
                  <a:srgbClr val="888888"/>
                </a:solidFill>
              </a:defRPr>
            </a:lvl7pPr>
            <a:lvl8pPr lvl="7" algn="ctr">
              <a:spcBef>
                <a:spcPts val="600"/>
              </a:spcBef>
              <a:spcAft>
                <a:spcPts val="0"/>
              </a:spcAft>
              <a:buSzPts val="1610"/>
              <a:buNone/>
              <a:defRPr>
                <a:solidFill>
                  <a:srgbClr val="888888"/>
                </a:solidFill>
              </a:defRPr>
            </a:lvl8pPr>
            <a:lvl9pPr lvl="8" algn="ctr">
              <a:spcBef>
                <a:spcPts val="600"/>
              </a:spcBef>
              <a:spcAft>
                <a:spcPts val="600"/>
              </a:spcAft>
              <a:buSzPts val="1610"/>
              <a:buNone/>
              <a:defRPr>
                <a:solidFill>
                  <a:srgbClr val="888888"/>
                </a:solidFill>
              </a:defRPr>
            </a:lvl9pPr>
          </a:lstStyle>
          <a:p/>
        </p:txBody>
      </p:sp>
      <p:sp>
        <p:nvSpPr>
          <p:cNvPr id="28" name="Google Shape;28;p16"/>
          <p:cNvSpPr txBox="1"/>
          <p:nvPr>
            <p:ph idx="10" type="dt"/>
          </p:nvPr>
        </p:nvSpPr>
        <p:spPr>
          <a:xfrm>
            <a:off x="7983232" y="5037663"/>
            <a:ext cx="897467"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6"/>
          <p:cNvSpPr txBox="1"/>
          <p:nvPr>
            <p:ph idx="11" type="ftr"/>
          </p:nvPr>
        </p:nvSpPr>
        <p:spPr>
          <a:xfrm>
            <a:off x="2692397" y="5037663"/>
            <a:ext cx="5214635"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6"/>
          <p:cNvSpPr txBox="1"/>
          <p:nvPr>
            <p:ph idx="12" type="sldNum"/>
          </p:nvPr>
        </p:nvSpPr>
        <p:spPr>
          <a:xfrm>
            <a:off x="8956900" y="5037663"/>
            <a:ext cx="55116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cxnSp>
        <p:nvCxnSpPr>
          <p:cNvPr id="31" name="Google Shape;31;p16"/>
          <p:cNvCxnSpPr/>
          <p:nvPr/>
        </p:nvCxnSpPr>
        <p:spPr>
          <a:xfrm>
            <a:off x="2692399" y="3522131"/>
            <a:ext cx="681566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panoramique avec légende">
  <p:cSld name="Image panoramique avec légende">
    <p:spTree>
      <p:nvGrpSpPr>
        <p:cNvPr id="89" name="Shape 89"/>
        <p:cNvGrpSpPr/>
        <p:nvPr/>
      </p:nvGrpSpPr>
      <p:grpSpPr>
        <a:xfrm>
          <a:off x="0" y="0"/>
          <a:ext cx="0" cy="0"/>
          <a:chOff x="0" y="0"/>
          <a:chExt cx="0" cy="0"/>
        </a:xfrm>
      </p:grpSpPr>
      <p:sp>
        <p:nvSpPr>
          <p:cNvPr id="90" name="Google Shape;90;p25"/>
          <p:cNvSpPr txBox="1"/>
          <p:nvPr>
            <p:ph type="title"/>
          </p:nvPr>
        </p:nvSpPr>
        <p:spPr>
          <a:xfrm>
            <a:off x="1295401" y="4815415"/>
            <a:ext cx="9609666" cy="566738"/>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2400"/>
              <a:buFont typeface="Garamond"/>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5"/>
          <p:cNvSpPr/>
          <p:nvPr>
            <p:ph idx="2" type="pic"/>
          </p:nvPr>
        </p:nvSpPr>
        <p:spPr>
          <a:xfrm>
            <a:off x="1041427" y="1041399"/>
            <a:ext cx="10105972" cy="3335869"/>
          </a:xfrm>
          <a:prstGeom prst="roundRect">
            <a:avLst>
              <a:gd fmla="val 0" name="adj"/>
            </a:avLst>
          </a:prstGeom>
          <a:noFill/>
          <a:ln cap="flat" cmpd="thickThin" w="57150">
            <a:solidFill>
              <a:srgbClr val="7F7F7F"/>
            </a:solidFill>
            <a:prstDash val="solid"/>
            <a:miter lim="800000"/>
            <a:headEnd len="sm" w="sm" type="none"/>
            <a:tailEnd len="sm" w="sm" type="none"/>
          </a:ln>
        </p:spPr>
      </p:sp>
      <p:sp>
        <p:nvSpPr>
          <p:cNvPr id="92" name="Google Shape;92;p25"/>
          <p:cNvSpPr txBox="1"/>
          <p:nvPr>
            <p:ph idx="1" type="body"/>
          </p:nvPr>
        </p:nvSpPr>
        <p:spPr>
          <a:xfrm>
            <a:off x="1295401" y="5382153"/>
            <a:ext cx="9609666" cy="493712"/>
          </a:xfrm>
          <a:prstGeom prst="rect">
            <a:avLst/>
          </a:prstGeom>
          <a:noFill/>
          <a:ln>
            <a:noFill/>
          </a:ln>
        </p:spPr>
        <p:txBody>
          <a:bodyPr anchorCtr="0" anchor="t" bIns="45700" lIns="91425" spcFirstLastPara="1" rIns="91425" wrap="square" tIns="45700">
            <a:normAutofit/>
          </a:bodyPr>
          <a:lstStyle>
            <a:lvl1pPr indent="-228600" lvl="0" marL="457200" algn="ctr">
              <a:spcBef>
                <a:spcPts val="280"/>
              </a:spcBef>
              <a:spcAft>
                <a:spcPts val="0"/>
              </a:spcAft>
              <a:buSzPts val="1610"/>
              <a:buNone/>
              <a:defRPr sz="1400"/>
            </a:lvl1pPr>
            <a:lvl2pPr indent="-228600" lvl="1" marL="914400" algn="l">
              <a:spcBef>
                <a:spcPts val="600"/>
              </a:spcBef>
              <a:spcAft>
                <a:spcPts val="0"/>
              </a:spcAft>
              <a:buSzPts val="1380"/>
              <a:buNone/>
              <a:defRPr sz="1200"/>
            </a:lvl2pPr>
            <a:lvl3pPr indent="-228600" lvl="2" marL="1371600" algn="l">
              <a:spcBef>
                <a:spcPts val="600"/>
              </a:spcBef>
              <a:spcAft>
                <a:spcPts val="0"/>
              </a:spcAft>
              <a:buSzPts val="1150"/>
              <a:buNone/>
              <a:defRPr sz="1000"/>
            </a:lvl3pPr>
            <a:lvl4pPr indent="-228600" lvl="3" marL="1828800" algn="l">
              <a:spcBef>
                <a:spcPts val="600"/>
              </a:spcBef>
              <a:spcAft>
                <a:spcPts val="0"/>
              </a:spcAft>
              <a:buSzPts val="1035"/>
              <a:buNone/>
              <a:defRPr sz="900"/>
            </a:lvl4pPr>
            <a:lvl5pPr indent="-228600" lvl="4" marL="2286000" algn="l">
              <a:spcBef>
                <a:spcPts val="600"/>
              </a:spcBef>
              <a:spcAft>
                <a:spcPts val="0"/>
              </a:spcAft>
              <a:buSzPts val="1035"/>
              <a:buNone/>
              <a:defRPr sz="900"/>
            </a:lvl5pPr>
            <a:lvl6pPr indent="-228600" lvl="5" marL="2743200" algn="l">
              <a:spcBef>
                <a:spcPts val="600"/>
              </a:spcBef>
              <a:spcAft>
                <a:spcPts val="0"/>
              </a:spcAft>
              <a:buSzPts val="1035"/>
              <a:buNone/>
              <a:defRPr sz="900"/>
            </a:lvl6pPr>
            <a:lvl7pPr indent="-228600" lvl="6" marL="3200400" algn="l">
              <a:spcBef>
                <a:spcPts val="600"/>
              </a:spcBef>
              <a:spcAft>
                <a:spcPts val="0"/>
              </a:spcAft>
              <a:buSzPts val="1035"/>
              <a:buNone/>
              <a:defRPr sz="900"/>
            </a:lvl7pPr>
            <a:lvl8pPr indent="-228600" lvl="7" marL="3657600" algn="l">
              <a:spcBef>
                <a:spcPts val="600"/>
              </a:spcBef>
              <a:spcAft>
                <a:spcPts val="0"/>
              </a:spcAft>
              <a:buSzPts val="1035"/>
              <a:buNone/>
              <a:defRPr sz="900"/>
            </a:lvl8pPr>
            <a:lvl9pPr indent="-228600" lvl="8" marL="4114800" algn="l">
              <a:spcBef>
                <a:spcPts val="600"/>
              </a:spcBef>
              <a:spcAft>
                <a:spcPts val="600"/>
              </a:spcAft>
              <a:buSzPts val="1035"/>
              <a:buNone/>
              <a:defRPr sz="900"/>
            </a:lvl9pPr>
          </a:lstStyle>
          <a:p/>
        </p:txBody>
      </p:sp>
      <p:sp>
        <p:nvSpPr>
          <p:cNvPr id="93" name="Google Shape;93;p25"/>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5"/>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5"/>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légende">
  <p:cSld name="Titre et légende">
    <p:spTree>
      <p:nvGrpSpPr>
        <p:cNvPr id="96" name="Shape 96"/>
        <p:cNvGrpSpPr/>
        <p:nvPr/>
      </p:nvGrpSpPr>
      <p:grpSpPr>
        <a:xfrm>
          <a:off x="0" y="0"/>
          <a:ext cx="0" cy="0"/>
          <a:chOff x="0" y="0"/>
          <a:chExt cx="0" cy="0"/>
        </a:xfrm>
      </p:grpSpPr>
      <p:sp>
        <p:nvSpPr>
          <p:cNvPr id="97" name="Google Shape;97;p26"/>
          <p:cNvSpPr txBox="1"/>
          <p:nvPr>
            <p:ph type="title"/>
          </p:nvPr>
        </p:nvSpPr>
        <p:spPr>
          <a:xfrm>
            <a:off x="1303868" y="982132"/>
            <a:ext cx="9592732" cy="29548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3200"/>
              <a:buFont typeface="Garamond"/>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6"/>
          <p:cNvSpPr txBox="1"/>
          <p:nvPr>
            <p:ph idx="1" type="body"/>
          </p:nvPr>
        </p:nvSpPr>
        <p:spPr>
          <a:xfrm>
            <a:off x="1303868" y="4343399"/>
            <a:ext cx="9592732" cy="1532467"/>
          </a:xfrm>
          <a:prstGeom prst="rect">
            <a:avLst/>
          </a:prstGeom>
          <a:noFill/>
          <a:ln>
            <a:noFill/>
          </a:ln>
        </p:spPr>
        <p:txBody>
          <a:bodyPr anchorCtr="0" anchor="ctr" bIns="45700" lIns="91425" spcFirstLastPara="1" rIns="91425" wrap="square" tIns="45700">
            <a:normAutofit/>
          </a:bodyPr>
          <a:lstStyle>
            <a:lvl1pPr indent="-228600" lvl="0" marL="457200" algn="ctr">
              <a:spcBef>
                <a:spcPts val="400"/>
              </a:spcBef>
              <a:spcAft>
                <a:spcPts val="0"/>
              </a:spcAft>
              <a:buSzPts val="2300"/>
              <a:buNone/>
              <a:defRPr sz="20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99" name="Google Shape;99;p26"/>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6"/>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6"/>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cxnSp>
        <p:nvCxnSpPr>
          <p:cNvPr id="102" name="Google Shape;102;p26"/>
          <p:cNvCxnSpPr/>
          <p:nvPr/>
        </p:nvCxnSpPr>
        <p:spPr>
          <a:xfrm>
            <a:off x="1396169" y="4140199"/>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tion avec légende">
  <p:cSld name="Citation avec légende">
    <p:spTree>
      <p:nvGrpSpPr>
        <p:cNvPr id="103" name="Shape 103"/>
        <p:cNvGrpSpPr/>
        <p:nvPr/>
      </p:nvGrpSpPr>
      <p:grpSpPr>
        <a:xfrm>
          <a:off x="0" y="0"/>
          <a:ext cx="0" cy="0"/>
          <a:chOff x="0" y="0"/>
          <a:chExt cx="0" cy="0"/>
        </a:xfrm>
      </p:grpSpPr>
      <p:sp>
        <p:nvSpPr>
          <p:cNvPr id="104" name="Google Shape;104;p27"/>
          <p:cNvSpPr txBox="1"/>
          <p:nvPr>
            <p:ph type="title"/>
          </p:nvPr>
        </p:nvSpPr>
        <p:spPr>
          <a:xfrm>
            <a:off x="1446213" y="982132"/>
            <a:ext cx="9296398" cy="23706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Garamond"/>
              <a:buNone/>
              <a:defRPr b="0" sz="320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27"/>
          <p:cNvSpPr txBox="1"/>
          <p:nvPr>
            <p:ph idx="1" type="body"/>
          </p:nvPr>
        </p:nvSpPr>
        <p:spPr>
          <a:xfrm>
            <a:off x="1674812" y="3352800"/>
            <a:ext cx="8839202" cy="584200"/>
          </a:xfrm>
          <a:prstGeom prst="rect">
            <a:avLst/>
          </a:prstGeom>
          <a:noFill/>
          <a:ln>
            <a:noFill/>
          </a:ln>
        </p:spPr>
        <p:txBody>
          <a:bodyPr anchorCtr="0" anchor="ctr" bIns="45700" lIns="91425" spcFirstLastPara="1" rIns="91425" wrap="square" tIns="45700">
            <a:normAutofit/>
          </a:bodyPr>
          <a:lstStyle>
            <a:lvl1pPr indent="-228600" lvl="0" marL="457200" algn="r">
              <a:spcBef>
                <a:spcPts val="400"/>
              </a:spcBef>
              <a:spcAft>
                <a:spcPts val="0"/>
              </a:spcAft>
              <a:buSzPts val="2300"/>
              <a:buFont typeface="Garamond"/>
              <a:buNone/>
              <a:defRPr sz="2000"/>
            </a:lvl1pPr>
            <a:lvl2pPr indent="-228600" lvl="1" marL="914400" algn="l">
              <a:spcBef>
                <a:spcPts val="600"/>
              </a:spcBef>
              <a:spcAft>
                <a:spcPts val="0"/>
              </a:spcAft>
              <a:buSzPts val="2300"/>
              <a:buFont typeface="Garamond"/>
              <a:buNone/>
              <a:defRPr/>
            </a:lvl2pPr>
            <a:lvl3pPr indent="-228600" lvl="2" marL="1371600" algn="l">
              <a:spcBef>
                <a:spcPts val="600"/>
              </a:spcBef>
              <a:spcAft>
                <a:spcPts val="0"/>
              </a:spcAft>
              <a:buSzPts val="2070"/>
              <a:buFont typeface="Garamond"/>
              <a:buNone/>
              <a:defRPr/>
            </a:lvl3pPr>
            <a:lvl4pPr indent="-228600" lvl="3" marL="1828800" algn="l">
              <a:spcBef>
                <a:spcPts val="600"/>
              </a:spcBef>
              <a:spcAft>
                <a:spcPts val="0"/>
              </a:spcAft>
              <a:buSzPts val="1840"/>
              <a:buFont typeface="Garamond"/>
              <a:buNone/>
              <a:defRPr/>
            </a:lvl4pPr>
            <a:lvl5pPr indent="-228600" lvl="4" marL="2286000" algn="l">
              <a:spcBef>
                <a:spcPts val="600"/>
              </a:spcBef>
              <a:spcAft>
                <a:spcPts val="0"/>
              </a:spcAft>
              <a:buSzPts val="1610"/>
              <a:buFont typeface="Garamond"/>
              <a:buNone/>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06" name="Google Shape;106;p27"/>
          <p:cNvSpPr txBox="1"/>
          <p:nvPr>
            <p:ph idx="2" type="body"/>
          </p:nvPr>
        </p:nvSpPr>
        <p:spPr>
          <a:xfrm>
            <a:off x="1295401" y="4343399"/>
            <a:ext cx="9609666" cy="1532467"/>
          </a:xfrm>
          <a:prstGeom prst="rect">
            <a:avLst/>
          </a:prstGeom>
          <a:noFill/>
          <a:ln>
            <a:noFill/>
          </a:ln>
        </p:spPr>
        <p:txBody>
          <a:bodyPr anchorCtr="0" anchor="ctr" bIns="45700" lIns="91425" spcFirstLastPara="1" rIns="91425" wrap="square" tIns="45700">
            <a:normAutofit/>
          </a:bodyPr>
          <a:lstStyle>
            <a:lvl1pPr indent="-228600" lvl="0" marL="457200" algn="ctr">
              <a:spcBef>
                <a:spcPts val="400"/>
              </a:spcBef>
              <a:spcAft>
                <a:spcPts val="0"/>
              </a:spcAft>
              <a:buSzPts val="2300"/>
              <a:buNone/>
              <a:defRPr sz="20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07" name="Google Shape;107;p27"/>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27"/>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7"/>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
        <p:nvSpPr>
          <p:cNvPr id="110" name="Google Shape;110;p27"/>
          <p:cNvSpPr txBox="1"/>
          <p:nvPr/>
        </p:nvSpPr>
        <p:spPr>
          <a:xfrm>
            <a:off x="862013" y="87996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fr-FR" sz="8000" u="none" cap="none" strike="noStrike">
                <a:solidFill>
                  <a:schemeClr val="dk1"/>
                </a:solidFill>
                <a:latin typeface="Garamond"/>
                <a:ea typeface="Garamond"/>
                <a:cs typeface="Garamond"/>
                <a:sym typeface="Garamond"/>
              </a:rPr>
              <a:t>“</a:t>
            </a:r>
            <a:endParaRPr/>
          </a:p>
        </p:txBody>
      </p:sp>
      <p:sp>
        <p:nvSpPr>
          <p:cNvPr id="111" name="Google Shape;111;p27"/>
          <p:cNvSpPr txBox="1"/>
          <p:nvPr/>
        </p:nvSpPr>
        <p:spPr>
          <a:xfrm>
            <a:off x="10600267" y="2827870"/>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fr-FR" sz="8000" u="none" cap="none" strike="noStrike">
                <a:solidFill>
                  <a:schemeClr val="dk1"/>
                </a:solidFill>
                <a:latin typeface="Garamond"/>
                <a:ea typeface="Garamond"/>
                <a:cs typeface="Garamond"/>
                <a:sym typeface="Garamond"/>
              </a:rPr>
              <a:t>”</a:t>
            </a:r>
            <a:endParaRPr/>
          </a:p>
        </p:txBody>
      </p:sp>
      <p:cxnSp>
        <p:nvCxnSpPr>
          <p:cNvPr id="112" name="Google Shape;112;p27"/>
          <p:cNvCxnSpPr/>
          <p:nvPr/>
        </p:nvCxnSpPr>
        <p:spPr>
          <a:xfrm>
            <a:off x="1396169" y="4140199"/>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te nom">
  <p:cSld name="Carte nom">
    <p:spTree>
      <p:nvGrpSpPr>
        <p:cNvPr id="113" name="Shape 113"/>
        <p:cNvGrpSpPr/>
        <p:nvPr/>
      </p:nvGrpSpPr>
      <p:grpSpPr>
        <a:xfrm>
          <a:off x="0" y="0"/>
          <a:ext cx="0" cy="0"/>
          <a:chOff x="0" y="0"/>
          <a:chExt cx="0" cy="0"/>
        </a:xfrm>
      </p:grpSpPr>
      <p:sp>
        <p:nvSpPr>
          <p:cNvPr id="114" name="Google Shape;114;p28"/>
          <p:cNvSpPr txBox="1"/>
          <p:nvPr>
            <p:ph type="title"/>
          </p:nvPr>
        </p:nvSpPr>
        <p:spPr>
          <a:xfrm>
            <a:off x="1295402" y="3308581"/>
            <a:ext cx="9609668" cy="1468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262626"/>
              </a:buClr>
              <a:buSzPts val="3200"/>
              <a:buFont typeface="Garamond"/>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28"/>
          <p:cNvSpPr txBox="1"/>
          <p:nvPr>
            <p:ph idx="1" type="body"/>
          </p:nvPr>
        </p:nvSpPr>
        <p:spPr>
          <a:xfrm>
            <a:off x="1295401" y="4777381"/>
            <a:ext cx="960966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400"/>
              </a:spcBef>
              <a:spcAft>
                <a:spcPts val="0"/>
              </a:spcAft>
              <a:buSzPts val="2300"/>
              <a:buNone/>
              <a:defRPr sz="20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16" name="Google Shape;116;p28"/>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8"/>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28"/>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te nom citation">
  <p:cSld name="Carte nom citation">
    <p:spTree>
      <p:nvGrpSpPr>
        <p:cNvPr id="119" name="Shape 119"/>
        <p:cNvGrpSpPr/>
        <p:nvPr/>
      </p:nvGrpSpPr>
      <p:grpSpPr>
        <a:xfrm>
          <a:off x="0" y="0"/>
          <a:ext cx="0" cy="0"/>
          <a:chOff x="0" y="0"/>
          <a:chExt cx="0" cy="0"/>
        </a:xfrm>
      </p:grpSpPr>
      <p:sp>
        <p:nvSpPr>
          <p:cNvPr id="120" name="Google Shape;120;p29"/>
          <p:cNvSpPr txBox="1"/>
          <p:nvPr>
            <p:ph type="title"/>
          </p:nvPr>
        </p:nvSpPr>
        <p:spPr>
          <a:xfrm>
            <a:off x="1446213" y="982132"/>
            <a:ext cx="9296398" cy="22436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Garamond"/>
              <a:buNone/>
              <a:defRPr b="0" sz="320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29"/>
          <p:cNvSpPr txBox="1"/>
          <p:nvPr>
            <p:ph idx="1" type="body"/>
          </p:nvPr>
        </p:nvSpPr>
        <p:spPr>
          <a:xfrm>
            <a:off x="1295401" y="3639312"/>
            <a:ext cx="9609668" cy="886968"/>
          </a:xfrm>
          <a:prstGeom prst="rect">
            <a:avLst/>
          </a:prstGeom>
          <a:noFill/>
          <a:ln>
            <a:noFill/>
          </a:ln>
        </p:spPr>
        <p:txBody>
          <a:bodyPr anchorCtr="0" anchor="b" bIns="45700" lIns="91425" spcFirstLastPara="1" rIns="91425" wrap="square" tIns="45700">
            <a:normAutofit/>
          </a:bodyPr>
          <a:lstStyle>
            <a:lvl1pPr indent="-228600" lvl="0" marL="457200" algn="l">
              <a:spcBef>
                <a:spcPts val="0"/>
              </a:spcBef>
              <a:spcAft>
                <a:spcPts val="0"/>
              </a:spcAft>
              <a:buSzPts val="2760"/>
              <a:buNone/>
              <a:defRPr sz="24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22" name="Google Shape;122;p29"/>
          <p:cNvSpPr txBox="1"/>
          <p:nvPr>
            <p:ph idx="2" type="body"/>
          </p:nvPr>
        </p:nvSpPr>
        <p:spPr>
          <a:xfrm>
            <a:off x="1295401" y="4529667"/>
            <a:ext cx="9609668" cy="134620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2070"/>
              <a:buNone/>
              <a:defRPr sz="18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23" name="Google Shape;123;p29"/>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29"/>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9"/>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
        <p:nvSpPr>
          <p:cNvPr id="126" name="Google Shape;126;p29"/>
          <p:cNvSpPr txBox="1"/>
          <p:nvPr/>
        </p:nvSpPr>
        <p:spPr>
          <a:xfrm>
            <a:off x="862013" y="87996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fr-FR" sz="8000" u="none" cap="none" strike="noStrike">
                <a:solidFill>
                  <a:schemeClr val="dk1"/>
                </a:solidFill>
                <a:latin typeface="Garamond"/>
                <a:ea typeface="Garamond"/>
                <a:cs typeface="Garamond"/>
                <a:sym typeface="Garamond"/>
              </a:rPr>
              <a:t>“</a:t>
            </a:r>
            <a:endParaRPr/>
          </a:p>
        </p:txBody>
      </p:sp>
      <p:sp>
        <p:nvSpPr>
          <p:cNvPr id="127" name="Google Shape;127;p29"/>
          <p:cNvSpPr txBox="1"/>
          <p:nvPr/>
        </p:nvSpPr>
        <p:spPr>
          <a:xfrm>
            <a:off x="10600267" y="2599261"/>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fr-FR" sz="8000" u="none" cap="none" strike="noStrike">
                <a:solidFill>
                  <a:schemeClr val="dk1"/>
                </a:solidFill>
                <a:latin typeface="Garamond"/>
                <a:ea typeface="Garamond"/>
                <a:cs typeface="Garamond"/>
                <a:sym typeface="Garamond"/>
              </a:rPr>
              <a:t>”</a:t>
            </a:r>
            <a:endParaRPr/>
          </a:p>
        </p:txBody>
      </p:sp>
      <p:cxnSp>
        <p:nvCxnSpPr>
          <p:cNvPr id="128" name="Google Shape;128;p29"/>
          <p:cNvCxnSpPr/>
          <p:nvPr/>
        </p:nvCxnSpPr>
        <p:spPr>
          <a:xfrm>
            <a:off x="1396169" y="3429000"/>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rai ou faux">
  <p:cSld name="Vrai ou faux">
    <p:spTree>
      <p:nvGrpSpPr>
        <p:cNvPr id="129" name="Shape 129"/>
        <p:cNvGrpSpPr/>
        <p:nvPr/>
      </p:nvGrpSpPr>
      <p:grpSpPr>
        <a:xfrm>
          <a:off x="0" y="0"/>
          <a:ext cx="0" cy="0"/>
          <a:chOff x="0" y="0"/>
          <a:chExt cx="0" cy="0"/>
        </a:xfrm>
      </p:grpSpPr>
      <p:sp>
        <p:nvSpPr>
          <p:cNvPr id="130" name="Google Shape;130;p30"/>
          <p:cNvSpPr txBox="1"/>
          <p:nvPr>
            <p:ph type="title"/>
          </p:nvPr>
        </p:nvSpPr>
        <p:spPr>
          <a:xfrm>
            <a:off x="1295401" y="982132"/>
            <a:ext cx="9609666" cy="22436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4400"/>
              <a:buFont typeface="Garamond"/>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30"/>
          <p:cNvSpPr txBox="1"/>
          <p:nvPr>
            <p:ph idx="1" type="body"/>
          </p:nvPr>
        </p:nvSpPr>
        <p:spPr>
          <a:xfrm>
            <a:off x="1295401" y="3630168"/>
            <a:ext cx="9609668" cy="841248"/>
          </a:xfrm>
          <a:prstGeom prst="rect">
            <a:avLst/>
          </a:prstGeom>
          <a:noFill/>
          <a:ln>
            <a:noFill/>
          </a:ln>
        </p:spPr>
        <p:txBody>
          <a:bodyPr anchorCtr="0" anchor="b" bIns="45700" lIns="91425" spcFirstLastPara="1" rIns="91425" wrap="square" tIns="45700">
            <a:normAutofit/>
          </a:bodyPr>
          <a:lstStyle>
            <a:lvl1pPr indent="-228600" lvl="0" marL="457200" algn="l">
              <a:spcBef>
                <a:spcPts val="0"/>
              </a:spcBef>
              <a:spcAft>
                <a:spcPts val="0"/>
              </a:spcAft>
              <a:buSzPts val="3220"/>
              <a:buNone/>
              <a:defRPr sz="28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32" name="Google Shape;132;p30"/>
          <p:cNvSpPr txBox="1"/>
          <p:nvPr>
            <p:ph idx="2" type="body"/>
          </p:nvPr>
        </p:nvSpPr>
        <p:spPr>
          <a:xfrm>
            <a:off x="1295400" y="4470399"/>
            <a:ext cx="9609670" cy="1405467"/>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2070"/>
              <a:buNone/>
              <a:defRPr sz="18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33" name="Google Shape;133;p30"/>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30"/>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30"/>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cxnSp>
        <p:nvCxnSpPr>
          <p:cNvPr id="136" name="Google Shape;136;p30"/>
          <p:cNvCxnSpPr/>
          <p:nvPr/>
        </p:nvCxnSpPr>
        <p:spPr>
          <a:xfrm>
            <a:off x="1396169" y="3429000"/>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vertical" type="vertTx">
  <p:cSld name="VERTICAL_TEXT">
    <p:spTree>
      <p:nvGrpSpPr>
        <p:cNvPr id="137" name="Shape 137"/>
        <p:cNvGrpSpPr/>
        <p:nvPr/>
      </p:nvGrpSpPr>
      <p:grpSpPr>
        <a:xfrm>
          <a:off x="0" y="0"/>
          <a:ext cx="0" cy="0"/>
          <a:chOff x="0" y="0"/>
          <a:chExt cx="0" cy="0"/>
        </a:xfrm>
      </p:grpSpPr>
      <p:sp>
        <p:nvSpPr>
          <p:cNvPr id="138" name="Google Shape;138;p31"/>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31"/>
          <p:cNvSpPr txBox="1"/>
          <p:nvPr>
            <p:ph idx="1" type="body"/>
          </p:nvPr>
        </p:nvSpPr>
        <p:spPr>
          <a:xfrm rot="5400000">
            <a:off x="4436531" y="-584198"/>
            <a:ext cx="3318936" cy="9601196"/>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40" name="Google Shape;140;p31"/>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31"/>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31"/>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cxnSp>
        <p:nvCxnSpPr>
          <p:cNvPr id="143" name="Google Shape;143;p31"/>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vertical et texte" type="vertTitleAndTx">
  <p:cSld name="VERTICAL_TITLE_AND_VERTICAL_TEXT">
    <p:spTree>
      <p:nvGrpSpPr>
        <p:cNvPr id="144" name="Shape 144"/>
        <p:cNvGrpSpPr/>
        <p:nvPr/>
      </p:nvGrpSpPr>
      <p:grpSpPr>
        <a:xfrm>
          <a:off x="0" y="0"/>
          <a:ext cx="0" cy="0"/>
          <a:chOff x="0" y="0"/>
          <a:chExt cx="0" cy="0"/>
        </a:xfrm>
      </p:grpSpPr>
      <p:sp>
        <p:nvSpPr>
          <p:cNvPr id="145" name="Google Shape;145;p32"/>
          <p:cNvSpPr txBox="1"/>
          <p:nvPr>
            <p:ph type="title"/>
          </p:nvPr>
        </p:nvSpPr>
        <p:spPr>
          <a:xfrm rot="5400000">
            <a:off x="7497936" y="2483551"/>
            <a:ext cx="4893735" cy="189089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32"/>
          <p:cNvSpPr txBox="1"/>
          <p:nvPr>
            <p:ph idx="1" type="body"/>
          </p:nvPr>
        </p:nvSpPr>
        <p:spPr>
          <a:xfrm rot="5400000">
            <a:off x="2565043" y="-287514"/>
            <a:ext cx="4893734" cy="7433025"/>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47" name="Google Shape;147;p32"/>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32"/>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32"/>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cxnSp>
        <p:nvCxnSpPr>
          <p:cNvPr id="150" name="Google Shape;150;p32"/>
          <p:cNvCxnSpPr/>
          <p:nvPr/>
        </p:nvCxnSpPr>
        <p:spPr>
          <a:xfrm>
            <a:off x="8863890" y="990600"/>
            <a:ext cx="0" cy="487680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type="obj">
  <p:cSld name="OBJECT">
    <p:spTree>
      <p:nvGrpSpPr>
        <p:cNvPr id="32" name="Shape 32"/>
        <p:cNvGrpSpPr/>
        <p:nvPr/>
      </p:nvGrpSpPr>
      <p:grpSpPr>
        <a:xfrm>
          <a:off x="0" y="0"/>
          <a:ext cx="0" cy="0"/>
          <a:chOff x="0" y="0"/>
          <a:chExt cx="0" cy="0"/>
        </a:xfrm>
      </p:grpSpPr>
      <p:cxnSp>
        <p:nvCxnSpPr>
          <p:cNvPr id="33" name="Google Shape;33;p17"/>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
        <p:nvSpPr>
          <p:cNvPr id="34" name="Google Shape;34;p17"/>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7"/>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36" name="Google Shape;36;p17"/>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7"/>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7"/>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 type="blank">
  <p:cSld name="BLANK">
    <p:spTree>
      <p:nvGrpSpPr>
        <p:cNvPr id="39" name="Shape 39"/>
        <p:cNvGrpSpPr/>
        <p:nvPr/>
      </p:nvGrpSpPr>
      <p:grpSpPr>
        <a:xfrm>
          <a:off x="0" y="0"/>
          <a:ext cx="0" cy="0"/>
          <a:chOff x="0" y="0"/>
          <a:chExt cx="0" cy="0"/>
        </a:xfrm>
      </p:grpSpPr>
      <p:sp>
        <p:nvSpPr>
          <p:cNvPr id="40" name="Google Shape;40;p18"/>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8"/>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8"/>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de section" type="secHead">
  <p:cSld name="SECTION_HEADER">
    <p:spTree>
      <p:nvGrpSpPr>
        <p:cNvPr id="43" name="Shape 43"/>
        <p:cNvGrpSpPr/>
        <p:nvPr/>
      </p:nvGrpSpPr>
      <p:grpSpPr>
        <a:xfrm>
          <a:off x="0" y="0"/>
          <a:ext cx="0" cy="0"/>
          <a:chOff x="0" y="0"/>
          <a:chExt cx="0" cy="0"/>
        </a:xfrm>
      </p:grpSpPr>
      <p:sp>
        <p:nvSpPr>
          <p:cNvPr id="44" name="Google Shape;44;p19"/>
          <p:cNvSpPr txBox="1"/>
          <p:nvPr>
            <p:ph type="title"/>
          </p:nvPr>
        </p:nvSpPr>
        <p:spPr>
          <a:xfrm>
            <a:off x="2015069" y="1752606"/>
            <a:ext cx="8158688" cy="1822514"/>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4400"/>
              <a:buFont typeface="Garamond"/>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9"/>
          <p:cNvSpPr txBox="1"/>
          <p:nvPr>
            <p:ph idx="1" type="body"/>
          </p:nvPr>
        </p:nvSpPr>
        <p:spPr>
          <a:xfrm>
            <a:off x="2015067" y="3846051"/>
            <a:ext cx="8158690" cy="954547"/>
          </a:xfrm>
          <a:prstGeom prst="rect">
            <a:avLst/>
          </a:prstGeom>
          <a:noFill/>
          <a:ln>
            <a:noFill/>
          </a:ln>
        </p:spPr>
        <p:txBody>
          <a:bodyPr anchorCtr="0" anchor="t" bIns="45700" lIns="91425" spcFirstLastPara="1" rIns="91425" wrap="square" tIns="45700">
            <a:normAutofit/>
          </a:bodyPr>
          <a:lstStyle>
            <a:lvl1pPr indent="-228600" lvl="0" marL="457200" algn="ctr">
              <a:spcBef>
                <a:spcPts val="480"/>
              </a:spcBef>
              <a:spcAft>
                <a:spcPts val="0"/>
              </a:spcAft>
              <a:buSzPts val="2760"/>
              <a:buNone/>
              <a:defRPr sz="24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46" name="Google Shape;46;p19"/>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9"/>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9"/>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cxnSp>
        <p:nvCxnSpPr>
          <p:cNvPr id="49" name="Google Shape;49;p19"/>
          <p:cNvCxnSpPr/>
          <p:nvPr/>
        </p:nvCxnSpPr>
        <p:spPr>
          <a:xfrm>
            <a:off x="2012723" y="3710585"/>
            <a:ext cx="816338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ux contenus" type="twoObj">
  <p:cSld name="TWO_OBJECTS">
    <p:spTree>
      <p:nvGrpSpPr>
        <p:cNvPr id="50" name="Shape 50"/>
        <p:cNvGrpSpPr/>
        <p:nvPr/>
      </p:nvGrpSpPr>
      <p:grpSpPr>
        <a:xfrm>
          <a:off x="0" y="0"/>
          <a:ext cx="0" cy="0"/>
          <a:chOff x="0" y="0"/>
          <a:chExt cx="0" cy="0"/>
        </a:xfrm>
      </p:grpSpPr>
      <p:cxnSp>
        <p:nvCxnSpPr>
          <p:cNvPr id="51" name="Google Shape;51;p20"/>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
        <p:nvSpPr>
          <p:cNvPr id="52" name="Google Shape;52;p20"/>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0"/>
          <p:cNvSpPr txBox="1"/>
          <p:nvPr>
            <p:ph idx="1" type="body"/>
          </p:nvPr>
        </p:nvSpPr>
        <p:spPr>
          <a:xfrm>
            <a:off x="1298448" y="2560320"/>
            <a:ext cx="4718304" cy="3310128"/>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4" name="Google Shape;54;p20"/>
          <p:cNvSpPr txBox="1"/>
          <p:nvPr>
            <p:ph idx="2" type="body"/>
          </p:nvPr>
        </p:nvSpPr>
        <p:spPr>
          <a:xfrm>
            <a:off x="6181344" y="2560320"/>
            <a:ext cx="4718304" cy="3310128"/>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5" name="Google Shape;55;p20"/>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0"/>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0"/>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ison" type="twoTxTwoObj">
  <p:cSld name="TWO_OBJECTS_WITH_TEXT">
    <p:spTree>
      <p:nvGrpSpPr>
        <p:cNvPr id="58" name="Shape 58"/>
        <p:cNvGrpSpPr/>
        <p:nvPr/>
      </p:nvGrpSpPr>
      <p:grpSpPr>
        <a:xfrm>
          <a:off x="0" y="0"/>
          <a:ext cx="0" cy="0"/>
          <a:chOff x="0" y="0"/>
          <a:chExt cx="0" cy="0"/>
        </a:xfrm>
      </p:grpSpPr>
      <p:sp>
        <p:nvSpPr>
          <p:cNvPr id="59" name="Google Shape;59;p21"/>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1"/>
          <p:cNvSpPr txBox="1"/>
          <p:nvPr>
            <p:ph idx="1" type="body"/>
          </p:nvPr>
        </p:nvSpPr>
        <p:spPr>
          <a:xfrm>
            <a:off x="1295400" y="2658533"/>
            <a:ext cx="4718304" cy="576262"/>
          </a:xfrm>
          <a:prstGeom prst="rect">
            <a:avLst/>
          </a:prstGeom>
          <a:noFill/>
          <a:ln>
            <a:noFill/>
          </a:ln>
        </p:spPr>
        <p:txBody>
          <a:bodyPr anchorCtr="0" anchor="b" bIns="45700" lIns="91425" spcFirstLastPara="1" rIns="91425" wrap="square" tIns="45700">
            <a:noAutofit/>
          </a:bodyPr>
          <a:lstStyle>
            <a:lvl1pPr indent="-228600" lvl="0" marL="457200" algn="l">
              <a:spcBef>
                <a:spcPts val="672"/>
              </a:spcBef>
              <a:spcAft>
                <a:spcPts val="0"/>
              </a:spcAft>
              <a:buSzPts val="3220"/>
              <a:buNone/>
              <a:defRPr b="0" sz="2800">
                <a:solidFill>
                  <a:schemeClr val="accent1"/>
                </a:solidFill>
              </a:defRPr>
            </a:lvl1pPr>
            <a:lvl2pPr indent="-228600" lvl="1" marL="914400" algn="l">
              <a:spcBef>
                <a:spcPts val="600"/>
              </a:spcBef>
              <a:spcAft>
                <a:spcPts val="0"/>
              </a:spcAft>
              <a:buSzPts val="2300"/>
              <a:buNone/>
              <a:defRPr b="1" sz="2000"/>
            </a:lvl2pPr>
            <a:lvl3pPr indent="-228600" lvl="2" marL="1371600" algn="l">
              <a:spcBef>
                <a:spcPts val="600"/>
              </a:spcBef>
              <a:spcAft>
                <a:spcPts val="0"/>
              </a:spcAft>
              <a:buSzPts val="2070"/>
              <a:buNone/>
              <a:defRPr b="1" sz="1800"/>
            </a:lvl3pPr>
            <a:lvl4pPr indent="-228600" lvl="3" marL="1828800" algn="l">
              <a:spcBef>
                <a:spcPts val="600"/>
              </a:spcBef>
              <a:spcAft>
                <a:spcPts val="0"/>
              </a:spcAft>
              <a:buSzPts val="1840"/>
              <a:buNone/>
              <a:defRPr b="1" sz="1600"/>
            </a:lvl4pPr>
            <a:lvl5pPr indent="-228600" lvl="4" marL="2286000" algn="l">
              <a:spcBef>
                <a:spcPts val="600"/>
              </a:spcBef>
              <a:spcAft>
                <a:spcPts val="0"/>
              </a:spcAft>
              <a:buSzPts val="1840"/>
              <a:buNone/>
              <a:defRPr b="1" sz="1600"/>
            </a:lvl5pPr>
            <a:lvl6pPr indent="-228600" lvl="5" marL="2743200" algn="l">
              <a:spcBef>
                <a:spcPts val="600"/>
              </a:spcBef>
              <a:spcAft>
                <a:spcPts val="0"/>
              </a:spcAft>
              <a:buSzPts val="1840"/>
              <a:buNone/>
              <a:defRPr b="1" sz="1600"/>
            </a:lvl6pPr>
            <a:lvl7pPr indent="-228600" lvl="6" marL="3200400" algn="l">
              <a:spcBef>
                <a:spcPts val="600"/>
              </a:spcBef>
              <a:spcAft>
                <a:spcPts val="0"/>
              </a:spcAft>
              <a:buSzPts val="1840"/>
              <a:buNone/>
              <a:defRPr b="1" sz="1600"/>
            </a:lvl7pPr>
            <a:lvl8pPr indent="-228600" lvl="7" marL="3657600" algn="l">
              <a:spcBef>
                <a:spcPts val="600"/>
              </a:spcBef>
              <a:spcAft>
                <a:spcPts val="0"/>
              </a:spcAft>
              <a:buSzPts val="1840"/>
              <a:buNone/>
              <a:defRPr b="1" sz="1600"/>
            </a:lvl8pPr>
            <a:lvl9pPr indent="-228600" lvl="8" marL="4114800" algn="l">
              <a:spcBef>
                <a:spcPts val="600"/>
              </a:spcBef>
              <a:spcAft>
                <a:spcPts val="600"/>
              </a:spcAft>
              <a:buSzPts val="1840"/>
              <a:buNone/>
              <a:defRPr b="1" sz="1600"/>
            </a:lvl9pPr>
          </a:lstStyle>
          <a:p/>
        </p:txBody>
      </p:sp>
      <p:sp>
        <p:nvSpPr>
          <p:cNvPr id="61" name="Google Shape;61;p21"/>
          <p:cNvSpPr txBox="1"/>
          <p:nvPr>
            <p:ph idx="2" type="body"/>
          </p:nvPr>
        </p:nvSpPr>
        <p:spPr>
          <a:xfrm>
            <a:off x="1295400" y="3243262"/>
            <a:ext cx="4718304" cy="2632605"/>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62" name="Google Shape;62;p21"/>
          <p:cNvSpPr txBox="1"/>
          <p:nvPr>
            <p:ph idx="3" type="body"/>
          </p:nvPr>
        </p:nvSpPr>
        <p:spPr>
          <a:xfrm>
            <a:off x="6180670" y="2658533"/>
            <a:ext cx="4718304" cy="576262"/>
          </a:xfrm>
          <a:prstGeom prst="rect">
            <a:avLst/>
          </a:prstGeom>
          <a:noFill/>
          <a:ln>
            <a:noFill/>
          </a:ln>
        </p:spPr>
        <p:txBody>
          <a:bodyPr anchorCtr="0" anchor="b" bIns="45700" lIns="91425" spcFirstLastPara="1" rIns="91425" wrap="square" tIns="45700">
            <a:noAutofit/>
          </a:bodyPr>
          <a:lstStyle>
            <a:lvl1pPr indent="-228600" lvl="0" marL="457200" algn="l">
              <a:spcBef>
                <a:spcPts val="672"/>
              </a:spcBef>
              <a:spcAft>
                <a:spcPts val="0"/>
              </a:spcAft>
              <a:buSzPts val="3220"/>
              <a:buNone/>
              <a:defRPr b="0" sz="2800">
                <a:solidFill>
                  <a:schemeClr val="accent1"/>
                </a:solidFill>
              </a:defRPr>
            </a:lvl1pPr>
            <a:lvl2pPr indent="-228600" lvl="1" marL="914400" algn="l">
              <a:spcBef>
                <a:spcPts val="600"/>
              </a:spcBef>
              <a:spcAft>
                <a:spcPts val="0"/>
              </a:spcAft>
              <a:buSzPts val="2300"/>
              <a:buNone/>
              <a:defRPr b="1" sz="2000"/>
            </a:lvl2pPr>
            <a:lvl3pPr indent="-228600" lvl="2" marL="1371600" algn="l">
              <a:spcBef>
                <a:spcPts val="600"/>
              </a:spcBef>
              <a:spcAft>
                <a:spcPts val="0"/>
              </a:spcAft>
              <a:buSzPts val="2070"/>
              <a:buNone/>
              <a:defRPr b="1" sz="1800"/>
            </a:lvl3pPr>
            <a:lvl4pPr indent="-228600" lvl="3" marL="1828800" algn="l">
              <a:spcBef>
                <a:spcPts val="600"/>
              </a:spcBef>
              <a:spcAft>
                <a:spcPts val="0"/>
              </a:spcAft>
              <a:buSzPts val="1840"/>
              <a:buNone/>
              <a:defRPr b="1" sz="1600"/>
            </a:lvl4pPr>
            <a:lvl5pPr indent="-228600" lvl="4" marL="2286000" algn="l">
              <a:spcBef>
                <a:spcPts val="600"/>
              </a:spcBef>
              <a:spcAft>
                <a:spcPts val="0"/>
              </a:spcAft>
              <a:buSzPts val="1840"/>
              <a:buNone/>
              <a:defRPr b="1" sz="1600"/>
            </a:lvl5pPr>
            <a:lvl6pPr indent="-228600" lvl="5" marL="2743200" algn="l">
              <a:spcBef>
                <a:spcPts val="600"/>
              </a:spcBef>
              <a:spcAft>
                <a:spcPts val="0"/>
              </a:spcAft>
              <a:buSzPts val="1840"/>
              <a:buNone/>
              <a:defRPr b="1" sz="1600"/>
            </a:lvl6pPr>
            <a:lvl7pPr indent="-228600" lvl="6" marL="3200400" algn="l">
              <a:spcBef>
                <a:spcPts val="600"/>
              </a:spcBef>
              <a:spcAft>
                <a:spcPts val="0"/>
              </a:spcAft>
              <a:buSzPts val="1840"/>
              <a:buNone/>
              <a:defRPr b="1" sz="1600"/>
            </a:lvl7pPr>
            <a:lvl8pPr indent="-228600" lvl="7" marL="3657600" algn="l">
              <a:spcBef>
                <a:spcPts val="600"/>
              </a:spcBef>
              <a:spcAft>
                <a:spcPts val="0"/>
              </a:spcAft>
              <a:buSzPts val="1840"/>
              <a:buNone/>
              <a:defRPr b="1" sz="1600"/>
            </a:lvl8pPr>
            <a:lvl9pPr indent="-228600" lvl="8" marL="4114800" algn="l">
              <a:spcBef>
                <a:spcPts val="600"/>
              </a:spcBef>
              <a:spcAft>
                <a:spcPts val="600"/>
              </a:spcAft>
              <a:buSzPts val="1840"/>
              <a:buNone/>
              <a:defRPr b="1" sz="1600"/>
            </a:lvl9pPr>
          </a:lstStyle>
          <a:p/>
        </p:txBody>
      </p:sp>
      <p:sp>
        <p:nvSpPr>
          <p:cNvPr id="63" name="Google Shape;63;p21"/>
          <p:cNvSpPr txBox="1"/>
          <p:nvPr>
            <p:ph idx="4" type="body"/>
          </p:nvPr>
        </p:nvSpPr>
        <p:spPr>
          <a:xfrm>
            <a:off x="6180670" y="3243262"/>
            <a:ext cx="4718304" cy="2632605"/>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64" name="Google Shape;64;p21"/>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1"/>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1"/>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cxnSp>
        <p:nvCxnSpPr>
          <p:cNvPr id="67" name="Google Shape;67;p21"/>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seul" type="titleOnly">
  <p:cSld name="TITLE_ONLY">
    <p:spTree>
      <p:nvGrpSpPr>
        <p:cNvPr id="68" name="Shape 68"/>
        <p:cNvGrpSpPr/>
        <p:nvPr/>
      </p:nvGrpSpPr>
      <p:grpSpPr>
        <a:xfrm>
          <a:off x="0" y="0"/>
          <a:ext cx="0" cy="0"/>
          <a:chOff x="0" y="0"/>
          <a:chExt cx="0" cy="0"/>
        </a:xfrm>
      </p:grpSpPr>
      <p:sp>
        <p:nvSpPr>
          <p:cNvPr id="69" name="Google Shape;69;p22"/>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2"/>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2"/>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2"/>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cxnSp>
        <p:nvCxnSpPr>
          <p:cNvPr id="73" name="Google Shape;73;p22"/>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 avec légende" type="objTx">
  <p:cSld name="OBJECT_WITH_CAPTION_TEXT">
    <p:spTree>
      <p:nvGrpSpPr>
        <p:cNvPr id="74" name="Shape 74"/>
        <p:cNvGrpSpPr/>
        <p:nvPr/>
      </p:nvGrpSpPr>
      <p:grpSpPr>
        <a:xfrm>
          <a:off x="0" y="0"/>
          <a:ext cx="0" cy="0"/>
          <a:chOff x="0" y="0"/>
          <a:chExt cx="0" cy="0"/>
        </a:xfrm>
      </p:grpSpPr>
      <p:sp>
        <p:nvSpPr>
          <p:cNvPr id="75" name="Google Shape;75;p23"/>
          <p:cNvSpPr txBox="1"/>
          <p:nvPr>
            <p:ph type="title"/>
          </p:nvPr>
        </p:nvSpPr>
        <p:spPr>
          <a:xfrm>
            <a:off x="1293811" y="1388534"/>
            <a:ext cx="3718455" cy="13716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2400"/>
              <a:buFont typeface="Garamond"/>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3"/>
          <p:cNvSpPr txBox="1"/>
          <p:nvPr>
            <p:ph idx="1" type="body"/>
          </p:nvPr>
        </p:nvSpPr>
        <p:spPr>
          <a:xfrm>
            <a:off x="5418668" y="982131"/>
            <a:ext cx="5469466" cy="4893735"/>
          </a:xfrm>
          <a:prstGeom prst="rect">
            <a:avLst/>
          </a:prstGeom>
          <a:noFill/>
          <a:ln>
            <a:noFill/>
          </a:ln>
        </p:spPr>
        <p:txBody>
          <a:bodyPr anchorCtr="0" anchor="ctr"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77" name="Google Shape;77;p23"/>
          <p:cNvSpPr txBox="1"/>
          <p:nvPr>
            <p:ph idx="2" type="body"/>
          </p:nvPr>
        </p:nvSpPr>
        <p:spPr>
          <a:xfrm>
            <a:off x="1293811" y="3031065"/>
            <a:ext cx="3718455" cy="2438404"/>
          </a:xfrm>
          <a:prstGeom prst="rect">
            <a:avLst/>
          </a:prstGeom>
          <a:noFill/>
          <a:ln>
            <a:noFill/>
          </a:ln>
        </p:spPr>
        <p:txBody>
          <a:bodyPr anchorCtr="0" anchor="t" bIns="45700" lIns="91425" spcFirstLastPara="1" rIns="91425" wrap="square" tIns="45700">
            <a:normAutofit/>
          </a:bodyPr>
          <a:lstStyle>
            <a:lvl1pPr indent="-228600" lvl="0" marL="457200" algn="ctr">
              <a:spcBef>
                <a:spcPts val="320"/>
              </a:spcBef>
              <a:spcAft>
                <a:spcPts val="0"/>
              </a:spcAft>
              <a:buSzPts val="1840"/>
              <a:buNone/>
              <a:defRPr sz="1600"/>
            </a:lvl1pPr>
            <a:lvl2pPr indent="-228600" lvl="1" marL="914400" algn="l">
              <a:spcBef>
                <a:spcPts val="600"/>
              </a:spcBef>
              <a:spcAft>
                <a:spcPts val="0"/>
              </a:spcAft>
              <a:buSzPts val="1380"/>
              <a:buNone/>
              <a:defRPr sz="1200"/>
            </a:lvl2pPr>
            <a:lvl3pPr indent="-228600" lvl="2" marL="1371600" algn="l">
              <a:spcBef>
                <a:spcPts val="600"/>
              </a:spcBef>
              <a:spcAft>
                <a:spcPts val="0"/>
              </a:spcAft>
              <a:buSzPts val="1150"/>
              <a:buNone/>
              <a:defRPr sz="1000"/>
            </a:lvl3pPr>
            <a:lvl4pPr indent="-228600" lvl="3" marL="1828800" algn="l">
              <a:spcBef>
                <a:spcPts val="600"/>
              </a:spcBef>
              <a:spcAft>
                <a:spcPts val="0"/>
              </a:spcAft>
              <a:buSzPts val="1035"/>
              <a:buNone/>
              <a:defRPr sz="900"/>
            </a:lvl4pPr>
            <a:lvl5pPr indent="-228600" lvl="4" marL="2286000" algn="l">
              <a:spcBef>
                <a:spcPts val="600"/>
              </a:spcBef>
              <a:spcAft>
                <a:spcPts val="0"/>
              </a:spcAft>
              <a:buSzPts val="1035"/>
              <a:buNone/>
              <a:defRPr sz="900"/>
            </a:lvl5pPr>
            <a:lvl6pPr indent="-228600" lvl="5" marL="2743200" algn="l">
              <a:spcBef>
                <a:spcPts val="600"/>
              </a:spcBef>
              <a:spcAft>
                <a:spcPts val="0"/>
              </a:spcAft>
              <a:buSzPts val="1035"/>
              <a:buNone/>
              <a:defRPr sz="900"/>
            </a:lvl6pPr>
            <a:lvl7pPr indent="-228600" lvl="6" marL="3200400" algn="l">
              <a:spcBef>
                <a:spcPts val="600"/>
              </a:spcBef>
              <a:spcAft>
                <a:spcPts val="0"/>
              </a:spcAft>
              <a:buSzPts val="1035"/>
              <a:buNone/>
              <a:defRPr sz="900"/>
            </a:lvl7pPr>
            <a:lvl8pPr indent="-228600" lvl="7" marL="3657600" algn="l">
              <a:spcBef>
                <a:spcPts val="600"/>
              </a:spcBef>
              <a:spcAft>
                <a:spcPts val="0"/>
              </a:spcAft>
              <a:buSzPts val="1035"/>
              <a:buNone/>
              <a:defRPr sz="900"/>
            </a:lvl8pPr>
            <a:lvl9pPr indent="-228600" lvl="8" marL="4114800" algn="l">
              <a:spcBef>
                <a:spcPts val="600"/>
              </a:spcBef>
              <a:spcAft>
                <a:spcPts val="600"/>
              </a:spcAft>
              <a:buSzPts val="1035"/>
              <a:buNone/>
              <a:defRPr sz="900"/>
            </a:lvl9pPr>
          </a:lstStyle>
          <a:p/>
        </p:txBody>
      </p:sp>
      <p:sp>
        <p:nvSpPr>
          <p:cNvPr id="78" name="Google Shape;78;p23"/>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3"/>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3"/>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cxnSp>
        <p:nvCxnSpPr>
          <p:cNvPr id="81" name="Google Shape;81;p23"/>
          <p:cNvCxnSpPr/>
          <p:nvPr/>
        </p:nvCxnSpPr>
        <p:spPr>
          <a:xfrm>
            <a:off x="1396169" y="2912533"/>
            <a:ext cx="35144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vec légende" type="picTx">
  <p:cSld name="PICTURE_WITH_CAPTION_TEXT">
    <p:spTree>
      <p:nvGrpSpPr>
        <p:cNvPr id="82" name="Shape 82"/>
        <p:cNvGrpSpPr/>
        <p:nvPr/>
      </p:nvGrpSpPr>
      <p:grpSpPr>
        <a:xfrm>
          <a:off x="0" y="0"/>
          <a:ext cx="0" cy="0"/>
          <a:chOff x="0" y="0"/>
          <a:chExt cx="0" cy="0"/>
        </a:xfrm>
      </p:grpSpPr>
      <p:sp>
        <p:nvSpPr>
          <p:cNvPr id="83" name="Google Shape;83;p24"/>
          <p:cNvSpPr txBox="1"/>
          <p:nvPr>
            <p:ph type="title"/>
          </p:nvPr>
        </p:nvSpPr>
        <p:spPr>
          <a:xfrm>
            <a:off x="1295399" y="1883832"/>
            <a:ext cx="6241816" cy="13716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2800"/>
              <a:buFont typeface="Garamond"/>
              <a:buNone/>
              <a:defRPr b="0"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4"/>
          <p:cNvSpPr/>
          <p:nvPr>
            <p:ph idx="2" type="pic"/>
          </p:nvPr>
        </p:nvSpPr>
        <p:spPr>
          <a:xfrm>
            <a:off x="8094831" y="1041400"/>
            <a:ext cx="3063347" cy="4775200"/>
          </a:xfrm>
          <a:prstGeom prst="roundRect">
            <a:avLst>
              <a:gd fmla="val 0" name="adj"/>
            </a:avLst>
          </a:prstGeom>
          <a:noFill/>
          <a:ln cap="flat" cmpd="thickThin" w="57150">
            <a:solidFill>
              <a:srgbClr val="7F7F7F"/>
            </a:solidFill>
            <a:prstDash val="solid"/>
            <a:miter lim="800000"/>
            <a:headEnd len="sm" w="sm" type="none"/>
            <a:tailEnd len="sm" w="sm" type="none"/>
          </a:ln>
        </p:spPr>
      </p:sp>
      <p:sp>
        <p:nvSpPr>
          <p:cNvPr id="85" name="Google Shape;85;p24"/>
          <p:cNvSpPr txBox="1"/>
          <p:nvPr>
            <p:ph idx="1" type="body"/>
          </p:nvPr>
        </p:nvSpPr>
        <p:spPr>
          <a:xfrm>
            <a:off x="1295399" y="3255432"/>
            <a:ext cx="6241816" cy="1828800"/>
          </a:xfrm>
          <a:prstGeom prst="rect">
            <a:avLst/>
          </a:prstGeom>
          <a:noFill/>
          <a:ln>
            <a:noFill/>
          </a:ln>
        </p:spPr>
        <p:txBody>
          <a:bodyPr anchorCtr="0" anchor="t" bIns="45700" lIns="91425" spcFirstLastPara="1" rIns="91425" wrap="square" tIns="45700">
            <a:normAutofit/>
          </a:bodyPr>
          <a:lstStyle>
            <a:lvl1pPr indent="-228600" lvl="0" marL="457200" algn="ctr">
              <a:spcBef>
                <a:spcPts val="360"/>
              </a:spcBef>
              <a:spcAft>
                <a:spcPts val="0"/>
              </a:spcAft>
              <a:buSzPts val="2070"/>
              <a:buNone/>
              <a:defRPr sz="1800"/>
            </a:lvl1pPr>
            <a:lvl2pPr indent="-228600" lvl="1" marL="914400" algn="l">
              <a:spcBef>
                <a:spcPts val="600"/>
              </a:spcBef>
              <a:spcAft>
                <a:spcPts val="0"/>
              </a:spcAft>
              <a:buSzPts val="1380"/>
              <a:buNone/>
              <a:defRPr sz="1200"/>
            </a:lvl2pPr>
            <a:lvl3pPr indent="-228600" lvl="2" marL="1371600" algn="l">
              <a:spcBef>
                <a:spcPts val="600"/>
              </a:spcBef>
              <a:spcAft>
                <a:spcPts val="0"/>
              </a:spcAft>
              <a:buSzPts val="1150"/>
              <a:buNone/>
              <a:defRPr sz="1000"/>
            </a:lvl3pPr>
            <a:lvl4pPr indent="-228600" lvl="3" marL="1828800" algn="l">
              <a:spcBef>
                <a:spcPts val="600"/>
              </a:spcBef>
              <a:spcAft>
                <a:spcPts val="0"/>
              </a:spcAft>
              <a:buSzPts val="1035"/>
              <a:buNone/>
              <a:defRPr sz="900"/>
            </a:lvl4pPr>
            <a:lvl5pPr indent="-228600" lvl="4" marL="2286000" algn="l">
              <a:spcBef>
                <a:spcPts val="600"/>
              </a:spcBef>
              <a:spcAft>
                <a:spcPts val="0"/>
              </a:spcAft>
              <a:buSzPts val="1035"/>
              <a:buNone/>
              <a:defRPr sz="900"/>
            </a:lvl5pPr>
            <a:lvl6pPr indent="-228600" lvl="5" marL="2743200" algn="l">
              <a:spcBef>
                <a:spcPts val="600"/>
              </a:spcBef>
              <a:spcAft>
                <a:spcPts val="0"/>
              </a:spcAft>
              <a:buSzPts val="1035"/>
              <a:buNone/>
              <a:defRPr sz="900"/>
            </a:lvl6pPr>
            <a:lvl7pPr indent="-228600" lvl="6" marL="3200400" algn="l">
              <a:spcBef>
                <a:spcPts val="600"/>
              </a:spcBef>
              <a:spcAft>
                <a:spcPts val="0"/>
              </a:spcAft>
              <a:buSzPts val="1035"/>
              <a:buNone/>
              <a:defRPr sz="900"/>
            </a:lvl7pPr>
            <a:lvl8pPr indent="-228600" lvl="7" marL="3657600" algn="l">
              <a:spcBef>
                <a:spcPts val="600"/>
              </a:spcBef>
              <a:spcAft>
                <a:spcPts val="0"/>
              </a:spcAft>
              <a:buSzPts val="1035"/>
              <a:buNone/>
              <a:defRPr sz="900"/>
            </a:lvl8pPr>
            <a:lvl9pPr indent="-228600" lvl="8" marL="4114800" algn="l">
              <a:spcBef>
                <a:spcPts val="600"/>
              </a:spcBef>
              <a:spcAft>
                <a:spcPts val="600"/>
              </a:spcAft>
              <a:buSzPts val="1035"/>
              <a:buNone/>
              <a:defRPr sz="900"/>
            </a:lvl9pPr>
          </a:lstStyle>
          <a:p/>
        </p:txBody>
      </p:sp>
      <p:sp>
        <p:nvSpPr>
          <p:cNvPr id="86" name="Google Shape;86;p24"/>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4"/>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4"/>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7.xml"/><Relationship Id="rId11" Type="http://schemas.openxmlformats.org/officeDocument/2006/relationships/slideLayout" Target="../slideLayouts/slideLayout8.xml"/><Relationship Id="rId10" Type="http://schemas.openxmlformats.org/officeDocument/2006/relationships/slideLayout" Target="../slideLayouts/slideLayout7.xml"/><Relationship Id="rId21" Type="http://schemas.openxmlformats.org/officeDocument/2006/relationships/theme" Target="../theme/theme1.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5.jpg"/><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slideLayout" Target="../slideLayouts/slideLayout12.xml"/><Relationship Id="rId14" Type="http://schemas.openxmlformats.org/officeDocument/2006/relationships/slideLayout" Target="../slideLayouts/slideLayout11.xml"/><Relationship Id="rId17" Type="http://schemas.openxmlformats.org/officeDocument/2006/relationships/slideLayout" Target="../slideLayouts/slideLayout14.xml"/><Relationship Id="rId16" Type="http://schemas.openxmlformats.org/officeDocument/2006/relationships/slideLayout" Target="../slideLayouts/slideLayout13.xml"/><Relationship Id="rId5" Type="http://schemas.openxmlformats.org/officeDocument/2006/relationships/slideLayout" Target="../slideLayouts/slideLayout2.xml"/><Relationship Id="rId19" Type="http://schemas.openxmlformats.org/officeDocument/2006/relationships/slideLayout" Target="../slideLayouts/slideLayout16.xml"/><Relationship Id="rId6" Type="http://schemas.openxmlformats.org/officeDocument/2006/relationships/slideLayout" Target="../slideLayouts/slideLayout3.xml"/><Relationship Id="rId18" Type="http://schemas.openxmlformats.org/officeDocument/2006/relationships/slideLayout" Target="../slideLayouts/slideLayout15.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grpSp>
        <p:nvGrpSpPr>
          <p:cNvPr id="10" name="Google Shape;10;p15"/>
          <p:cNvGrpSpPr/>
          <p:nvPr/>
        </p:nvGrpSpPr>
        <p:grpSpPr>
          <a:xfrm>
            <a:off x="-15736" y="0"/>
            <a:ext cx="12229962" cy="6856214"/>
            <a:chOff x="-15736" y="0"/>
            <a:chExt cx="12229962" cy="6856214"/>
          </a:xfrm>
        </p:grpSpPr>
        <p:pic>
          <p:nvPicPr>
            <p:cNvPr descr="HD-PanelContent.png" id="11" name="Google Shape;11;p15"/>
            <p:cNvPicPr preferRelativeResize="0"/>
            <p:nvPr/>
          </p:nvPicPr>
          <p:blipFill rotWithShape="1">
            <a:blip r:embed="rId2">
              <a:alphaModFix/>
            </a:blip>
            <a:srcRect b="0" l="0" r="0" t="0"/>
            <a:stretch/>
          </p:blipFill>
          <p:spPr>
            <a:xfrm>
              <a:off x="0" y="0"/>
              <a:ext cx="12188825" cy="6856214"/>
            </a:xfrm>
            <a:prstGeom prst="rect">
              <a:avLst/>
            </a:prstGeom>
            <a:noFill/>
            <a:ln>
              <a:noFill/>
            </a:ln>
          </p:spPr>
        </p:pic>
        <p:sp>
          <p:nvSpPr>
            <p:cNvPr id="12" name="Google Shape;12;p15"/>
            <p:cNvSpPr/>
            <p:nvPr/>
          </p:nvSpPr>
          <p:spPr>
            <a:xfrm>
              <a:off x="608012" y="609600"/>
              <a:ext cx="10972800" cy="5638800"/>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HDRibbonContent-UniformTrim.png" id="13" name="Google Shape;13;p15"/>
            <p:cNvPicPr preferRelativeResize="0"/>
            <p:nvPr/>
          </p:nvPicPr>
          <p:blipFill rotWithShape="1">
            <a:blip r:embed="rId3">
              <a:alphaModFix/>
            </a:blip>
            <a:srcRect b="0" l="0" r="0" t="0"/>
            <a:stretch/>
          </p:blipFill>
          <p:spPr>
            <a:xfrm>
              <a:off x="-15736" y="3153832"/>
              <a:ext cx="777240" cy="606425"/>
            </a:xfrm>
            <a:prstGeom prst="rect">
              <a:avLst/>
            </a:prstGeom>
            <a:noFill/>
            <a:ln>
              <a:noFill/>
            </a:ln>
          </p:spPr>
        </p:pic>
        <p:pic>
          <p:nvPicPr>
            <p:cNvPr descr="HDRibbonContent-UniformTrim.png" id="14" name="Google Shape;14;p15"/>
            <p:cNvPicPr preferRelativeResize="0"/>
            <p:nvPr/>
          </p:nvPicPr>
          <p:blipFill rotWithShape="1">
            <a:blip r:embed="rId3">
              <a:alphaModFix/>
            </a:blip>
            <a:srcRect b="0" l="0" r="0" t="0"/>
            <a:stretch/>
          </p:blipFill>
          <p:spPr>
            <a:xfrm>
              <a:off x="11436986" y="3153832"/>
              <a:ext cx="777240" cy="606425"/>
            </a:xfrm>
            <a:prstGeom prst="rect">
              <a:avLst/>
            </a:prstGeom>
            <a:noFill/>
            <a:ln>
              <a:noFill/>
            </a:ln>
          </p:spPr>
        </p:pic>
      </p:grpSp>
      <p:sp>
        <p:nvSpPr>
          <p:cNvPr id="15" name="Google Shape;15;p15"/>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rgbClr val="262626"/>
              </a:buClr>
              <a:buSzPts val="4400"/>
              <a:buFont typeface="Garamond"/>
              <a:buNone/>
              <a:defRPr b="0" i="0" sz="4400" u="none" cap="none" strike="noStrike">
                <a:solidFill>
                  <a:srgbClr val="262626"/>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6" name="Google Shape;16;p15"/>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lvl1pPr indent="-403860" lvl="0" marL="457200" marR="0" rtl="0" algn="l">
              <a:spcBef>
                <a:spcPts val="480"/>
              </a:spcBef>
              <a:spcAft>
                <a:spcPts val="0"/>
              </a:spcAft>
              <a:buClr>
                <a:schemeClr val="accent1"/>
              </a:buClr>
              <a:buSzPts val="2760"/>
              <a:buFont typeface="Arial"/>
              <a:buChar char="•"/>
              <a:defRPr b="0" i="0" sz="2400" u="none" cap="none" strike="noStrike">
                <a:solidFill>
                  <a:srgbClr val="262626"/>
                </a:solidFill>
                <a:latin typeface="Garamond"/>
                <a:ea typeface="Garamond"/>
                <a:cs typeface="Garamond"/>
                <a:sym typeface="Garamond"/>
              </a:defRPr>
            </a:lvl1pPr>
            <a:lvl2pPr indent="-374650" lvl="1" marL="914400" marR="0" rtl="0" algn="l">
              <a:spcBef>
                <a:spcPts val="600"/>
              </a:spcBef>
              <a:spcAft>
                <a:spcPts val="0"/>
              </a:spcAft>
              <a:buClr>
                <a:schemeClr val="accent1"/>
              </a:buClr>
              <a:buSzPts val="2300"/>
              <a:buFont typeface="Arial"/>
              <a:buChar char="•"/>
              <a:defRPr b="0" i="0" sz="2000" u="none" cap="none" strike="noStrike">
                <a:solidFill>
                  <a:srgbClr val="262626"/>
                </a:solidFill>
                <a:latin typeface="Garamond"/>
                <a:ea typeface="Garamond"/>
                <a:cs typeface="Garamond"/>
                <a:sym typeface="Garamond"/>
              </a:defRPr>
            </a:lvl2pPr>
            <a:lvl3pPr indent="-360044" lvl="2" marL="1371600" marR="0" rtl="0" algn="l">
              <a:spcBef>
                <a:spcPts val="600"/>
              </a:spcBef>
              <a:spcAft>
                <a:spcPts val="0"/>
              </a:spcAft>
              <a:buClr>
                <a:schemeClr val="accent1"/>
              </a:buClr>
              <a:buSzPts val="2070"/>
              <a:buFont typeface="Arial"/>
              <a:buChar char="•"/>
              <a:defRPr b="0" i="0" sz="1800" u="none" cap="none" strike="noStrike">
                <a:solidFill>
                  <a:srgbClr val="262626"/>
                </a:solidFill>
                <a:latin typeface="Garamond"/>
                <a:ea typeface="Garamond"/>
                <a:cs typeface="Garamond"/>
                <a:sym typeface="Garamond"/>
              </a:defRPr>
            </a:lvl3pPr>
            <a:lvl4pPr indent="-345439" lvl="3" marL="1828800" marR="0" rtl="0" algn="l">
              <a:spcBef>
                <a:spcPts val="600"/>
              </a:spcBef>
              <a:spcAft>
                <a:spcPts val="0"/>
              </a:spcAft>
              <a:buClr>
                <a:schemeClr val="accent1"/>
              </a:buClr>
              <a:buSzPts val="1840"/>
              <a:buFont typeface="Arial"/>
              <a:buChar char="•"/>
              <a:defRPr b="0" i="0" sz="1600" u="none" cap="none" strike="noStrike">
                <a:solidFill>
                  <a:srgbClr val="262626"/>
                </a:solidFill>
                <a:latin typeface="Garamond"/>
                <a:ea typeface="Garamond"/>
                <a:cs typeface="Garamond"/>
                <a:sym typeface="Garamond"/>
              </a:defRPr>
            </a:lvl4pPr>
            <a:lvl5pPr indent="-330835" lvl="4" marL="22860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5pPr>
            <a:lvl6pPr indent="-330835" lvl="5" marL="27432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6pPr>
            <a:lvl7pPr indent="-330835" lvl="6" marL="32004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7pPr>
            <a:lvl8pPr indent="-330834" lvl="7" marL="36576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8pPr>
            <a:lvl9pPr indent="-330834" lvl="8" marL="4114800" marR="0" rtl="0" algn="l">
              <a:spcBef>
                <a:spcPts val="600"/>
              </a:spcBef>
              <a:spcAft>
                <a:spcPts val="60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9pPr>
          </a:lstStyle>
          <a:p/>
        </p:txBody>
      </p:sp>
      <p:sp>
        <p:nvSpPr>
          <p:cNvPr id="17" name="Google Shape;17;p15"/>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dk1"/>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8" name="Google Shape;18;p15"/>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dk1"/>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9" name="Google Shape;19;p15"/>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dk1"/>
                </a:solidFill>
                <a:latin typeface="Garamond"/>
                <a:ea typeface="Garamond"/>
                <a:cs typeface="Garamond"/>
                <a:sym typeface="Garamond"/>
              </a:defRPr>
            </a:lvl1pPr>
            <a:lvl2pPr indent="0" lvl="1" marL="0" marR="0" rtl="0" algn="r">
              <a:spcBef>
                <a:spcPts val="0"/>
              </a:spcBef>
              <a:buNone/>
              <a:defRPr b="0" i="0" sz="1000" u="none" cap="none" strike="noStrike">
                <a:solidFill>
                  <a:schemeClr val="dk1"/>
                </a:solidFill>
                <a:latin typeface="Garamond"/>
                <a:ea typeface="Garamond"/>
                <a:cs typeface="Garamond"/>
                <a:sym typeface="Garamond"/>
              </a:defRPr>
            </a:lvl2pPr>
            <a:lvl3pPr indent="0" lvl="2" marL="0" marR="0" rtl="0" algn="r">
              <a:spcBef>
                <a:spcPts val="0"/>
              </a:spcBef>
              <a:buNone/>
              <a:defRPr b="0" i="0" sz="1000" u="none" cap="none" strike="noStrike">
                <a:solidFill>
                  <a:schemeClr val="dk1"/>
                </a:solidFill>
                <a:latin typeface="Garamond"/>
                <a:ea typeface="Garamond"/>
                <a:cs typeface="Garamond"/>
                <a:sym typeface="Garamond"/>
              </a:defRPr>
            </a:lvl3pPr>
            <a:lvl4pPr indent="0" lvl="3" marL="0" marR="0" rtl="0" algn="r">
              <a:spcBef>
                <a:spcPts val="0"/>
              </a:spcBef>
              <a:buNone/>
              <a:defRPr b="0" i="0" sz="1000" u="none" cap="none" strike="noStrike">
                <a:solidFill>
                  <a:schemeClr val="dk1"/>
                </a:solidFill>
                <a:latin typeface="Garamond"/>
                <a:ea typeface="Garamond"/>
                <a:cs typeface="Garamond"/>
                <a:sym typeface="Garamond"/>
              </a:defRPr>
            </a:lvl4pPr>
            <a:lvl5pPr indent="0" lvl="4" marL="0" marR="0" rtl="0" algn="r">
              <a:spcBef>
                <a:spcPts val="0"/>
              </a:spcBef>
              <a:buNone/>
              <a:defRPr b="0" i="0" sz="1000" u="none" cap="none" strike="noStrike">
                <a:solidFill>
                  <a:schemeClr val="dk1"/>
                </a:solidFill>
                <a:latin typeface="Garamond"/>
                <a:ea typeface="Garamond"/>
                <a:cs typeface="Garamond"/>
                <a:sym typeface="Garamond"/>
              </a:defRPr>
            </a:lvl5pPr>
            <a:lvl6pPr indent="0" lvl="5" marL="0" marR="0" rtl="0" algn="r">
              <a:spcBef>
                <a:spcPts val="0"/>
              </a:spcBef>
              <a:buNone/>
              <a:defRPr b="0" i="0" sz="1000" u="none" cap="none" strike="noStrike">
                <a:solidFill>
                  <a:schemeClr val="dk1"/>
                </a:solidFill>
                <a:latin typeface="Garamond"/>
                <a:ea typeface="Garamond"/>
                <a:cs typeface="Garamond"/>
                <a:sym typeface="Garamond"/>
              </a:defRPr>
            </a:lvl6pPr>
            <a:lvl7pPr indent="0" lvl="6" marL="0" marR="0" rtl="0" algn="r">
              <a:spcBef>
                <a:spcPts val="0"/>
              </a:spcBef>
              <a:buNone/>
              <a:defRPr b="0" i="0" sz="1000" u="none" cap="none" strike="noStrike">
                <a:solidFill>
                  <a:schemeClr val="dk1"/>
                </a:solidFill>
                <a:latin typeface="Garamond"/>
                <a:ea typeface="Garamond"/>
                <a:cs typeface="Garamond"/>
                <a:sym typeface="Garamond"/>
              </a:defRPr>
            </a:lvl7pPr>
            <a:lvl8pPr indent="0" lvl="7" marL="0" marR="0" rtl="0" algn="r">
              <a:spcBef>
                <a:spcPts val="0"/>
              </a:spcBef>
              <a:buNone/>
              <a:defRPr b="0" i="0" sz="1000" u="none" cap="none" strike="noStrike">
                <a:solidFill>
                  <a:schemeClr val="dk1"/>
                </a:solidFill>
                <a:latin typeface="Garamond"/>
                <a:ea typeface="Garamond"/>
                <a:cs typeface="Garamond"/>
                <a:sym typeface="Garamond"/>
              </a:defRPr>
            </a:lvl8pPr>
            <a:lvl9pPr indent="0" lvl="8" marL="0" marR="0" rtl="0" algn="r">
              <a:spcBef>
                <a:spcPts val="0"/>
              </a:spcBef>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fr-FR"/>
              <a:t>‹#›</a:t>
            </a:fld>
            <a:endParaRPr/>
          </a:p>
        </p:txBody>
      </p:sp>
    </p:spTree>
  </p:cSld>
  <p:clrMap accent1="accent1" accent2="accent2" accent3="accent3" accent4="accent4" accent5="accent5" accent6="accent6" bg1="lt1" bg2="dk2" tx1="dk1" tx2="lt2" folHlink="folHlink" hlink="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8.png"/><Relationship Id="rId4" Type="http://schemas.openxmlformats.org/officeDocument/2006/relationships/image" Target="../media/image30.jpg"/><Relationship Id="rId5"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0"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image" Target="../media/image8.png"/><Relationship Id="rId9" Type="http://schemas.openxmlformats.org/officeDocument/2006/relationships/image" Target="../media/image12.png"/><Relationship Id="rId5" Type="http://schemas.openxmlformats.org/officeDocument/2006/relationships/image" Target="../media/image6.png"/><Relationship Id="rId6" Type="http://schemas.openxmlformats.org/officeDocument/2006/relationships/image" Target="../media/image15.png"/><Relationship Id="rId7" Type="http://schemas.openxmlformats.org/officeDocument/2006/relationships/image" Target="../media/image13.png"/><Relationship Id="rId8"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
          <p:cNvSpPr txBox="1"/>
          <p:nvPr>
            <p:ph type="ctrTitle"/>
          </p:nvPr>
        </p:nvSpPr>
        <p:spPr>
          <a:xfrm>
            <a:off x="2844797" y="3661831"/>
            <a:ext cx="6815669" cy="586319"/>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262626"/>
              </a:buClr>
              <a:buSzPts val="3200"/>
              <a:buFont typeface="Garamond"/>
              <a:buNone/>
            </a:pPr>
            <a:r>
              <a:rPr lang="fr-FR" sz="3200"/>
              <a:t>Analyse d’un réseau de boulangeries</a:t>
            </a:r>
            <a:endParaRPr/>
          </a:p>
        </p:txBody>
      </p:sp>
      <p:sp>
        <p:nvSpPr>
          <p:cNvPr id="156" name="Google Shape;156;p1"/>
          <p:cNvSpPr txBox="1"/>
          <p:nvPr/>
        </p:nvSpPr>
        <p:spPr>
          <a:xfrm>
            <a:off x="2844798" y="2023531"/>
            <a:ext cx="6815669" cy="1515533"/>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Clr>
                <a:srgbClr val="262626"/>
              </a:buClr>
              <a:buSzPts val="4400"/>
              <a:buFont typeface="Garamond"/>
              <a:buNone/>
            </a:pPr>
            <a:r>
              <a:rPr b="0" i="0" lang="fr-FR" sz="4400" u="none" cap="none" strike="noStrike">
                <a:solidFill>
                  <a:srgbClr val="262626"/>
                </a:solidFill>
                <a:latin typeface="Garamond"/>
                <a:ea typeface="Garamond"/>
                <a:cs typeface="Garamond"/>
                <a:sym typeface="Garamond"/>
              </a:rPr>
              <a:t>Projet LAKE</a:t>
            </a:r>
            <a:endParaRPr/>
          </a:p>
        </p:txBody>
      </p:sp>
      <p:pic>
        <p:nvPicPr>
          <p:cNvPr id="157" name="Google Shape;157;p1"/>
          <p:cNvPicPr preferRelativeResize="0"/>
          <p:nvPr/>
        </p:nvPicPr>
        <p:blipFill>
          <a:blip r:embed="rId3">
            <a:alphaModFix/>
          </a:blip>
          <a:stretch>
            <a:fillRect/>
          </a:stretch>
        </p:blipFill>
        <p:spPr>
          <a:xfrm>
            <a:off x="2332263" y="1530525"/>
            <a:ext cx="1247650" cy="1059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8"/>
          <p:cNvPicPr preferRelativeResize="0"/>
          <p:nvPr/>
        </p:nvPicPr>
        <p:blipFill rotWithShape="1">
          <a:blip r:embed="rId3">
            <a:alphaModFix/>
          </a:blip>
          <a:srcRect b="0" l="0" r="0" t="0"/>
          <a:stretch/>
        </p:blipFill>
        <p:spPr>
          <a:xfrm>
            <a:off x="1183101" y="612034"/>
            <a:ext cx="9881713" cy="560223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g3204921b813_2_45"/>
          <p:cNvPicPr preferRelativeResize="0"/>
          <p:nvPr/>
        </p:nvPicPr>
        <p:blipFill>
          <a:blip r:embed="rId3">
            <a:alphaModFix/>
          </a:blip>
          <a:stretch>
            <a:fillRect/>
          </a:stretch>
        </p:blipFill>
        <p:spPr>
          <a:xfrm>
            <a:off x="905800" y="630763"/>
            <a:ext cx="9940700" cy="5596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9"/>
          <p:cNvPicPr preferRelativeResize="0"/>
          <p:nvPr/>
        </p:nvPicPr>
        <p:blipFill>
          <a:blip r:embed="rId3">
            <a:alphaModFix/>
          </a:blip>
          <a:stretch>
            <a:fillRect/>
          </a:stretch>
        </p:blipFill>
        <p:spPr>
          <a:xfrm>
            <a:off x="1031225" y="606425"/>
            <a:ext cx="10001198" cy="5601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pic>
        <p:nvPicPr>
          <p:cNvPr id="239" name="Google Shape;239;p12"/>
          <p:cNvPicPr preferRelativeResize="0"/>
          <p:nvPr/>
        </p:nvPicPr>
        <p:blipFill rotWithShape="1">
          <a:blip r:embed="rId3">
            <a:alphaModFix/>
          </a:blip>
          <a:srcRect b="0" l="0" r="0" t="0"/>
          <a:stretch/>
        </p:blipFill>
        <p:spPr>
          <a:xfrm>
            <a:off x="1020682" y="625618"/>
            <a:ext cx="10150632" cy="560676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10"/>
          <p:cNvPicPr preferRelativeResize="0"/>
          <p:nvPr/>
        </p:nvPicPr>
        <p:blipFill rotWithShape="1">
          <a:blip r:embed="rId3">
            <a:alphaModFix/>
          </a:blip>
          <a:srcRect b="0" l="0" r="0" t="0"/>
          <a:stretch/>
        </p:blipFill>
        <p:spPr>
          <a:xfrm>
            <a:off x="1072440" y="615351"/>
            <a:ext cx="9920163" cy="559199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11"/>
          <p:cNvPicPr preferRelativeResize="0"/>
          <p:nvPr/>
        </p:nvPicPr>
        <p:blipFill rotWithShape="1">
          <a:blip r:embed="rId3">
            <a:alphaModFix/>
          </a:blip>
          <a:srcRect b="0" l="0" r="0" t="0"/>
          <a:stretch/>
        </p:blipFill>
        <p:spPr>
          <a:xfrm>
            <a:off x="1086710" y="635590"/>
            <a:ext cx="9926348" cy="558681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32042e1a67b_0_7"/>
          <p:cNvSpPr txBox="1"/>
          <p:nvPr>
            <p:ph type="title"/>
          </p:nvPr>
        </p:nvSpPr>
        <p:spPr>
          <a:xfrm>
            <a:off x="1295402" y="1020457"/>
            <a:ext cx="9601200" cy="13038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fr-FR"/>
              <a:t>Renovation St Ouen</a:t>
            </a:r>
            <a:endParaRPr/>
          </a:p>
        </p:txBody>
      </p:sp>
      <p:pic>
        <p:nvPicPr>
          <p:cNvPr id="256" name="Google Shape;256;g32042e1a67b_0_7"/>
          <p:cNvPicPr preferRelativeResize="0"/>
          <p:nvPr/>
        </p:nvPicPr>
        <p:blipFill rotWithShape="1">
          <a:blip r:embed="rId3">
            <a:alphaModFix/>
          </a:blip>
          <a:srcRect b="0" l="2685" r="0" t="2429"/>
          <a:stretch/>
        </p:blipFill>
        <p:spPr>
          <a:xfrm>
            <a:off x="6438550" y="2503153"/>
            <a:ext cx="4458051" cy="2653872"/>
          </a:xfrm>
          <a:prstGeom prst="rect">
            <a:avLst/>
          </a:prstGeom>
          <a:noFill/>
          <a:ln>
            <a:noFill/>
          </a:ln>
        </p:spPr>
      </p:pic>
      <p:pic>
        <p:nvPicPr>
          <p:cNvPr id="257" name="Google Shape;257;g32042e1a67b_0_7"/>
          <p:cNvPicPr preferRelativeResize="0"/>
          <p:nvPr/>
        </p:nvPicPr>
        <p:blipFill rotWithShape="1">
          <a:blip r:embed="rId4">
            <a:alphaModFix/>
          </a:blip>
          <a:srcRect b="2761" l="0" r="0" t="0"/>
          <a:stretch/>
        </p:blipFill>
        <p:spPr>
          <a:xfrm>
            <a:off x="3653525" y="2464625"/>
            <a:ext cx="2640998" cy="3424051"/>
          </a:xfrm>
          <a:prstGeom prst="rect">
            <a:avLst/>
          </a:prstGeom>
          <a:noFill/>
          <a:ln>
            <a:noFill/>
          </a:ln>
        </p:spPr>
      </p:pic>
      <p:pic>
        <p:nvPicPr>
          <p:cNvPr id="258" name="Google Shape;258;g32042e1a67b_0_7"/>
          <p:cNvPicPr preferRelativeResize="0"/>
          <p:nvPr/>
        </p:nvPicPr>
        <p:blipFill>
          <a:blip r:embed="rId5">
            <a:alphaModFix/>
          </a:blip>
          <a:stretch>
            <a:fillRect/>
          </a:stretch>
        </p:blipFill>
        <p:spPr>
          <a:xfrm>
            <a:off x="1042650" y="2464625"/>
            <a:ext cx="2466850" cy="3424049"/>
          </a:xfrm>
          <a:prstGeom prst="rect">
            <a:avLst/>
          </a:prstGeom>
          <a:noFill/>
          <a:ln>
            <a:noFill/>
          </a:ln>
        </p:spPr>
      </p:pic>
      <p:sp>
        <p:nvSpPr>
          <p:cNvPr id="259" name="Google Shape;259;g32042e1a67b_0_7"/>
          <p:cNvSpPr txBox="1"/>
          <p:nvPr/>
        </p:nvSpPr>
        <p:spPr>
          <a:xfrm>
            <a:off x="7210900" y="5157025"/>
            <a:ext cx="3564300" cy="6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FR" sz="1050">
                <a:solidFill>
                  <a:srgbClr val="1F1F1F"/>
                </a:solidFill>
                <a:highlight>
                  <a:srgbClr val="FFFFFF"/>
                </a:highlight>
                <a:latin typeface="Courier New"/>
                <a:ea typeface="Courier New"/>
                <a:cs typeface="Courier New"/>
                <a:sym typeface="Courier New"/>
              </a:rPr>
              <a:t>T-statistic: 9.67</a:t>
            </a:r>
            <a:endParaRPr sz="1050">
              <a:solidFill>
                <a:srgbClr val="1F1F1F"/>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fr-FR" sz="1050">
                <a:solidFill>
                  <a:srgbClr val="1F1F1F"/>
                </a:solidFill>
                <a:highlight>
                  <a:srgbClr val="FFFFFF"/>
                </a:highlight>
                <a:latin typeface="Courier New"/>
                <a:ea typeface="Courier New"/>
                <a:cs typeface="Courier New"/>
                <a:sym typeface="Courier New"/>
              </a:rPr>
              <a:t>p-value: 2.002585874210363e-10</a:t>
            </a:r>
            <a:endParaRPr sz="2400">
              <a:solidFill>
                <a:srgbClr val="262626"/>
              </a:solidFill>
              <a:latin typeface="Garamond"/>
              <a:ea typeface="Garamond"/>
              <a:cs typeface="Garamond"/>
              <a:sym typeface="Garamond"/>
            </a:endParaRPr>
          </a:p>
        </p:txBody>
      </p:sp>
      <p:sp>
        <p:nvSpPr>
          <p:cNvPr id="260" name="Google Shape;260;g32042e1a67b_0_7"/>
          <p:cNvSpPr txBox="1"/>
          <p:nvPr/>
        </p:nvSpPr>
        <p:spPr>
          <a:xfrm>
            <a:off x="2023225" y="5822725"/>
            <a:ext cx="1305600" cy="22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FR" sz="1050">
                <a:solidFill>
                  <a:srgbClr val="1F1F1F"/>
                </a:solidFill>
                <a:highlight>
                  <a:srgbClr val="FFFFFF"/>
                </a:highlight>
                <a:latin typeface="Courier New"/>
                <a:ea typeface="Courier New"/>
                <a:cs typeface="Courier New"/>
                <a:sym typeface="Courier New"/>
              </a:rPr>
              <a:t>Avant</a:t>
            </a:r>
            <a:endParaRPr sz="2400">
              <a:solidFill>
                <a:srgbClr val="262626"/>
              </a:solidFill>
              <a:latin typeface="Garamond"/>
              <a:ea typeface="Garamond"/>
              <a:cs typeface="Garamond"/>
              <a:sym typeface="Garamond"/>
            </a:endParaRPr>
          </a:p>
        </p:txBody>
      </p:sp>
      <p:sp>
        <p:nvSpPr>
          <p:cNvPr id="261" name="Google Shape;261;g32042e1a67b_0_7"/>
          <p:cNvSpPr txBox="1"/>
          <p:nvPr/>
        </p:nvSpPr>
        <p:spPr>
          <a:xfrm>
            <a:off x="4622975" y="5822725"/>
            <a:ext cx="1140900" cy="22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FR" sz="1050">
                <a:solidFill>
                  <a:srgbClr val="1F1F1F"/>
                </a:solidFill>
                <a:highlight>
                  <a:srgbClr val="FFFFFF"/>
                </a:highlight>
                <a:latin typeface="Courier New"/>
                <a:ea typeface="Courier New"/>
                <a:cs typeface="Courier New"/>
                <a:sym typeface="Courier New"/>
              </a:rPr>
              <a:t>Après</a:t>
            </a:r>
            <a:endParaRPr sz="2400">
              <a:solidFill>
                <a:srgbClr val="262626"/>
              </a:solidFill>
              <a:latin typeface="Garamond"/>
              <a:ea typeface="Garamond"/>
              <a:cs typeface="Garamond"/>
              <a:sym typeface="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3"/>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b="1" lang="fr-FR">
                <a:solidFill>
                  <a:srgbClr val="262626"/>
                </a:solidFill>
              </a:rPr>
              <a:t>Recommandations</a:t>
            </a:r>
            <a:endParaRPr/>
          </a:p>
        </p:txBody>
      </p:sp>
      <p:sp>
        <p:nvSpPr>
          <p:cNvPr id="268" name="Google Shape;268;p13"/>
          <p:cNvSpPr txBox="1"/>
          <p:nvPr>
            <p:ph idx="1" type="body"/>
          </p:nvPr>
        </p:nvSpPr>
        <p:spPr>
          <a:xfrm>
            <a:off x="1295401" y="2556932"/>
            <a:ext cx="9601196" cy="3406796"/>
          </a:xfrm>
          <a:prstGeom prst="rect">
            <a:avLst/>
          </a:prstGeom>
          <a:noFill/>
          <a:ln>
            <a:noFill/>
          </a:ln>
        </p:spPr>
        <p:txBody>
          <a:bodyPr anchorCtr="0" anchor="t" bIns="45700" lIns="91425" spcFirstLastPara="1" rIns="91425" wrap="square" tIns="45700">
            <a:normAutofit/>
          </a:bodyPr>
          <a:lstStyle/>
          <a:p>
            <a:pPr indent="-285750" lvl="0" marL="285750" marR="0" rtl="0" algn="l">
              <a:lnSpc>
                <a:spcPct val="100000"/>
              </a:lnSpc>
              <a:spcBef>
                <a:spcPts val="0"/>
              </a:spcBef>
              <a:spcAft>
                <a:spcPts val="0"/>
              </a:spcAft>
              <a:buSzPts val="2760"/>
              <a:buChar char="•"/>
            </a:pPr>
            <a:r>
              <a:rPr lang="fr-FR"/>
              <a:t>Relation boutiques - Atelier de Fabrication</a:t>
            </a:r>
            <a:endParaRPr/>
          </a:p>
          <a:p>
            <a:pPr indent="0" lvl="0" marL="285750" marR="0" rtl="0" algn="l">
              <a:lnSpc>
                <a:spcPct val="100000"/>
              </a:lnSpc>
              <a:spcBef>
                <a:spcPts val="0"/>
              </a:spcBef>
              <a:spcAft>
                <a:spcPts val="0"/>
              </a:spcAft>
              <a:buNone/>
            </a:pPr>
            <a:r>
              <a:t/>
            </a:r>
            <a:endParaRPr/>
          </a:p>
          <a:p>
            <a:pPr indent="-285750" lvl="0" marL="285750" marR="0" rtl="0" algn="l">
              <a:lnSpc>
                <a:spcPct val="100000"/>
              </a:lnSpc>
              <a:spcBef>
                <a:spcPts val="0"/>
              </a:spcBef>
              <a:spcAft>
                <a:spcPts val="0"/>
              </a:spcAft>
              <a:buSzPts val="2760"/>
              <a:buChar char="•"/>
            </a:pPr>
            <a:r>
              <a:rPr lang="fr-FR"/>
              <a:t>Optimisation de l’organisation RH des boutiques</a:t>
            </a:r>
            <a:endParaRPr b="1"/>
          </a:p>
          <a:p>
            <a:pPr indent="0" lvl="0" marL="285750" marR="0" rtl="0" algn="l">
              <a:lnSpc>
                <a:spcPct val="100000"/>
              </a:lnSpc>
              <a:spcBef>
                <a:spcPts val="0"/>
              </a:spcBef>
              <a:spcAft>
                <a:spcPts val="0"/>
              </a:spcAft>
              <a:buNone/>
            </a:pPr>
            <a:r>
              <a:t/>
            </a:r>
            <a:endParaRPr b="1"/>
          </a:p>
          <a:p>
            <a:pPr indent="-285750" lvl="0" marL="285750" marR="0" rtl="0" algn="l">
              <a:lnSpc>
                <a:spcPct val="100000"/>
              </a:lnSpc>
              <a:spcBef>
                <a:spcPts val="0"/>
              </a:spcBef>
              <a:spcAft>
                <a:spcPts val="0"/>
              </a:spcAft>
              <a:buSzPts val="2760"/>
              <a:buChar char="•"/>
            </a:pPr>
            <a:r>
              <a:rPr lang="fr-FR"/>
              <a:t>Analyse de l’environnement spécifique de l’environnement</a:t>
            </a:r>
            <a:endParaRPr/>
          </a:p>
          <a:p>
            <a:pPr indent="-110490" lvl="0" marL="285750" rtl="0" algn="l">
              <a:spcBef>
                <a:spcPts val="0"/>
              </a:spcBef>
              <a:spcAft>
                <a:spcPts val="0"/>
              </a:spcAft>
              <a:buSzPts val="2760"/>
              <a:buNone/>
            </a:pPr>
            <a:r>
              <a:t/>
            </a:r>
            <a:endParaRPr/>
          </a:p>
        </p:txBody>
      </p:sp>
      <p:grpSp>
        <p:nvGrpSpPr>
          <p:cNvPr id="269" name="Google Shape;269;p13"/>
          <p:cNvGrpSpPr/>
          <p:nvPr/>
        </p:nvGrpSpPr>
        <p:grpSpPr>
          <a:xfrm>
            <a:off x="8775106" y="3381500"/>
            <a:ext cx="2763102" cy="2733106"/>
            <a:chOff x="172983" y="80710"/>
            <a:chExt cx="3064325" cy="3256023"/>
          </a:xfrm>
        </p:grpSpPr>
        <p:sp>
          <p:nvSpPr>
            <p:cNvPr id="270" name="Google Shape;270;p13"/>
            <p:cNvSpPr/>
            <p:nvPr/>
          </p:nvSpPr>
          <p:spPr>
            <a:xfrm>
              <a:off x="1315778" y="1513270"/>
              <a:ext cx="1608300" cy="1608300"/>
            </a:xfrm>
            <a:custGeom>
              <a:rect b="b" l="l" r="r" t="t"/>
              <a:pathLst>
                <a:path extrusionOk="0" h="120000" w="120000">
                  <a:moveTo>
                    <a:pt x="85611" y="19133"/>
                  </a:moveTo>
                  <a:lnTo>
                    <a:pt x="93977" y="10903"/>
                  </a:lnTo>
                  <a:lnTo>
                    <a:pt x="101736" y="17303"/>
                  </a:lnTo>
                  <a:lnTo>
                    <a:pt x="96494" y="28109"/>
                  </a:lnTo>
                  <a:lnTo>
                    <a:pt x="96494" y="28109"/>
                  </a:lnTo>
                  <a:cubicBezTo>
                    <a:pt x="100901" y="32983"/>
                    <a:pt x="104252" y="38688"/>
                    <a:pt x="106342" y="44877"/>
                  </a:cubicBezTo>
                  <a:lnTo>
                    <a:pt x="117684" y="44684"/>
                  </a:lnTo>
                  <a:lnTo>
                    <a:pt x="119406" y="54282"/>
                  </a:lnTo>
                  <a:lnTo>
                    <a:pt x="108809" y="58630"/>
                  </a:lnTo>
                  <a:cubicBezTo>
                    <a:pt x="108999" y="65148"/>
                    <a:pt x="107835" y="71636"/>
                    <a:pt x="105389" y="77697"/>
                  </a:cubicBezTo>
                  <a:lnTo>
                    <a:pt x="113786" y="85890"/>
                  </a:lnTo>
                  <a:lnTo>
                    <a:pt x="108784" y="94406"/>
                  </a:lnTo>
                  <a:lnTo>
                    <a:pt x="98286" y="89792"/>
                  </a:lnTo>
                  <a:lnTo>
                    <a:pt x="98286" y="89792"/>
                  </a:lnTo>
                  <a:cubicBezTo>
                    <a:pt x="94169" y="94905"/>
                    <a:pt x="89035" y="99139"/>
                    <a:pt x="83198" y="102237"/>
                  </a:cubicBezTo>
                  <a:lnTo>
                    <a:pt x="84859" y="114291"/>
                  </a:lnTo>
                  <a:lnTo>
                    <a:pt x="75246" y="117730"/>
                  </a:lnTo>
                  <a:lnTo>
                    <a:pt x="69848" y="107014"/>
                  </a:lnTo>
                  <a:cubicBezTo>
                    <a:pt x="63351" y="108329"/>
                    <a:pt x="56649" y="108329"/>
                    <a:pt x="50152" y="107014"/>
                  </a:cubicBezTo>
                  <a:lnTo>
                    <a:pt x="44754" y="117730"/>
                  </a:lnTo>
                  <a:lnTo>
                    <a:pt x="35141" y="114291"/>
                  </a:lnTo>
                  <a:lnTo>
                    <a:pt x="36802" y="102237"/>
                  </a:lnTo>
                  <a:cubicBezTo>
                    <a:pt x="30965" y="99139"/>
                    <a:pt x="25831" y="94905"/>
                    <a:pt x="21714" y="89792"/>
                  </a:cubicBezTo>
                  <a:lnTo>
                    <a:pt x="11216" y="94406"/>
                  </a:lnTo>
                  <a:lnTo>
                    <a:pt x="6214" y="85890"/>
                  </a:lnTo>
                  <a:lnTo>
                    <a:pt x="14611" y="77697"/>
                  </a:lnTo>
                  <a:cubicBezTo>
                    <a:pt x="12165" y="71636"/>
                    <a:pt x="11001" y="65148"/>
                    <a:pt x="11191" y="58630"/>
                  </a:cubicBezTo>
                  <a:lnTo>
                    <a:pt x="594" y="54282"/>
                  </a:lnTo>
                  <a:lnTo>
                    <a:pt x="2316" y="44684"/>
                  </a:lnTo>
                  <a:lnTo>
                    <a:pt x="13658" y="44877"/>
                  </a:lnTo>
                  <a:lnTo>
                    <a:pt x="13658" y="44877"/>
                  </a:lnTo>
                  <a:cubicBezTo>
                    <a:pt x="15748" y="38688"/>
                    <a:pt x="19099" y="32983"/>
                    <a:pt x="23506" y="28109"/>
                  </a:cubicBezTo>
                  <a:lnTo>
                    <a:pt x="18264" y="17303"/>
                  </a:lnTo>
                  <a:lnTo>
                    <a:pt x="26023" y="10903"/>
                  </a:lnTo>
                  <a:lnTo>
                    <a:pt x="34389" y="19133"/>
                  </a:lnTo>
                  <a:lnTo>
                    <a:pt x="34389" y="19133"/>
                  </a:lnTo>
                  <a:cubicBezTo>
                    <a:pt x="40036" y="15712"/>
                    <a:pt x="46334" y="13459"/>
                    <a:pt x="52897" y="12511"/>
                  </a:cubicBezTo>
                  <a:lnTo>
                    <a:pt x="54866" y="511"/>
                  </a:lnTo>
                  <a:lnTo>
                    <a:pt x="65134" y="511"/>
                  </a:lnTo>
                  <a:lnTo>
                    <a:pt x="67103" y="12511"/>
                  </a:lnTo>
                  <a:cubicBezTo>
                    <a:pt x="73666" y="13459"/>
                    <a:pt x="79964" y="15712"/>
                    <a:pt x="85611" y="19133"/>
                  </a:cubicBezTo>
                  <a:close/>
                </a:path>
              </a:pathLst>
            </a:custGeom>
            <a:solidFill>
              <a:srgbClr val="D77727"/>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3"/>
            <p:cNvSpPr txBox="1"/>
            <p:nvPr/>
          </p:nvSpPr>
          <p:spPr>
            <a:xfrm>
              <a:off x="1639092" y="1889977"/>
              <a:ext cx="961500" cy="826500"/>
            </a:xfrm>
            <a:prstGeom prst="rect">
              <a:avLst/>
            </a:prstGeom>
            <a:noFill/>
            <a:ln>
              <a:noFill/>
            </a:ln>
          </p:spPr>
          <p:txBody>
            <a:bodyPr anchorCtr="0" anchor="ctr" bIns="13950" lIns="13950" spcFirstLastPara="1" rIns="13950" wrap="square" tIns="13950">
              <a:noAutofit/>
            </a:bodyPr>
            <a:lstStyle/>
            <a:p>
              <a:pPr indent="0" lvl="0" marL="0" marR="0" rtl="0" algn="ctr">
                <a:lnSpc>
                  <a:spcPct val="90000"/>
                </a:lnSpc>
                <a:spcBef>
                  <a:spcPts val="0"/>
                </a:spcBef>
                <a:spcAft>
                  <a:spcPts val="0"/>
                </a:spcAft>
                <a:buClr>
                  <a:schemeClr val="lt1"/>
                </a:buClr>
                <a:buSzPts val="1100"/>
                <a:buFont typeface="Garamond"/>
                <a:buNone/>
              </a:pPr>
              <a:r>
                <a:rPr b="0" i="0" lang="fr-FR" sz="1100" u="none" cap="none" strike="noStrike">
                  <a:solidFill>
                    <a:schemeClr val="lt1"/>
                  </a:solidFill>
                  <a:latin typeface="Garamond"/>
                  <a:ea typeface="Garamond"/>
                  <a:cs typeface="Garamond"/>
                  <a:sym typeface="Garamond"/>
                </a:rPr>
                <a:t>VENTES</a:t>
              </a:r>
              <a:endParaRPr/>
            </a:p>
          </p:txBody>
        </p:sp>
        <p:sp>
          <p:nvSpPr>
            <p:cNvPr id="272" name="Google Shape;272;p13"/>
            <p:cNvSpPr/>
            <p:nvPr/>
          </p:nvSpPr>
          <p:spPr>
            <a:xfrm>
              <a:off x="380113" y="1133156"/>
              <a:ext cx="1169700" cy="1169700"/>
            </a:xfrm>
            <a:custGeom>
              <a:rect b="b" l="l" r="r" t="t"/>
              <a:pathLst>
                <a:path extrusionOk="0" h="120000" w="120000">
                  <a:moveTo>
                    <a:pt x="90672" y="30393"/>
                  </a:moveTo>
                  <a:lnTo>
                    <a:pt x="106914" y="24272"/>
                  </a:lnTo>
                  <a:lnTo>
                    <a:pt x="113738" y="35751"/>
                  </a:lnTo>
                  <a:lnTo>
                    <a:pt x="101736" y="49005"/>
                  </a:lnTo>
                  <a:lnTo>
                    <a:pt x="101736" y="49005"/>
                  </a:lnTo>
                  <a:cubicBezTo>
                    <a:pt x="103746" y="56205"/>
                    <a:pt x="103746" y="63795"/>
                    <a:pt x="101736" y="70995"/>
                  </a:cubicBezTo>
                  <a:lnTo>
                    <a:pt x="113738" y="84249"/>
                  </a:lnTo>
                  <a:lnTo>
                    <a:pt x="106914" y="95728"/>
                  </a:lnTo>
                  <a:lnTo>
                    <a:pt x="90672" y="89607"/>
                  </a:lnTo>
                  <a:lnTo>
                    <a:pt x="90672" y="89607"/>
                  </a:lnTo>
                  <a:cubicBezTo>
                    <a:pt x="85257" y="94898"/>
                    <a:pt x="78489" y="98693"/>
                    <a:pt x="71064" y="100602"/>
                  </a:cubicBezTo>
                  <a:lnTo>
                    <a:pt x="67125" y="118602"/>
                  </a:lnTo>
                  <a:lnTo>
                    <a:pt x="52875" y="118602"/>
                  </a:lnTo>
                  <a:lnTo>
                    <a:pt x="48936" y="100602"/>
                  </a:lnTo>
                  <a:cubicBezTo>
                    <a:pt x="41511" y="98693"/>
                    <a:pt x="34743" y="94898"/>
                    <a:pt x="29328" y="89607"/>
                  </a:cubicBezTo>
                  <a:lnTo>
                    <a:pt x="13086" y="95728"/>
                  </a:lnTo>
                  <a:lnTo>
                    <a:pt x="6262" y="84249"/>
                  </a:lnTo>
                  <a:lnTo>
                    <a:pt x="18264" y="70995"/>
                  </a:lnTo>
                  <a:cubicBezTo>
                    <a:pt x="16254" y="63795"/>
                    <a:pt x="16254" y="56205"/>
                    <a:pt x="18264" y="49005"/>
                  </a:cubicBezTo>
                  <a:lnTo>
                    <a:pt x="6262" y="35751"/>
                  </a:lnTo>
                  <a:lnTo>
                    <a:pt x="13086" y="24272"/>
                  </a:lnTo>
                  <a:lnTo>
                    <a:pt x="29328" y="30393"/>
                  </a:lnTo>
                  <a:lnTo>
                    <a:pt x="29328" y="30393"/>
                  </a:lnTo>
                  <a:cubicBezTo>
                    <a:pt x="34743" y="25102"/>
                    <a:pt x="41511" y="21307"/>
                    <a:pt x="48936" y="19398"/>
                  </a:cubicBezTo>
                  <a:lnTo>
                    <a:pt x="52875" y="1398"/>
                  </a:lnTo>
                  <a:lnTo>
                    <a:pt x="67125" y="1398"/>
                  </a:lnTo>
                  <a:lnTo>
                    <a:pt x="71064" y="19398"/>
                  </a:lnTo>
                  <a:lnTo>
                    <a:pt x="71064" y="19398"/>
                  </a:lnTo>
                  <a:cubicBezTo>
                    <a:pt x="78489" y="21307"/>
                    <a:pt x="85257" y="25102"/>
                    <a:pt x="90672" y="30393"/>
                  </a:cubicBezTo>
                  <a:close/>
                </a:path>
              </a:pathLst>
            </a:custGeom>
            <a:solidFill>
              <a:srgbClr val="DA9633"/>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txBox="1"/>
            <p:nvPr/>
          </p:nvSpPr>
          <p:spPr>
            <a:xfrm>
              <a:off x="612147" y="1429382"/>
              <a:ext cx="643200" cy="577200"/>
            </a:xfrm>
            <a:prstGeom prst="rect">
              <a:avLst/>
            </a:prstGeom>
            <a:noFill/>
            <a:ln>
              <a:noFill/>
            </a:ln>
          </p:spPr>
          <p:txBody>
            <a:bodyPr anchorCtr="0" anchor="ctr" bIns="13950" lIns="13950" spcFirstLastPara="1" rIns="13950" wrap="square" tIns="13950">
              <a:noAutofit/>
            </a:bodyPr>
            <a:lstStyle/>
            <a:p>
              <a:pPr indent="0" lvl="0" marL="0" marR="0" rtl="0" algn="ctr">
                <a:lnSpc>
                  <a:spcPct val="90000"/>
                </a:lnSpc>
                <a:spcBef>
                  <a:spcPts val="0"/>
                </a:spcBef>
                <a:spcAft>
                  <a:spcPts val="0"/>
                </a:spcAft>
                <a:buClr>
                  <a:schemeClr val="lt1"/>
                </a:buClr>
                <a:buSzPts val="1100"/>
                <a:buFont typeface="Garamond"/>
                <a:buNone/>
              </a:pPr>
              <a:r>
                <a:rPr b="0" i="0" lang="fr-FR" sz="1100" u="none" cap="none" strike="noStrike">
                  <a:solidFill>
                    <a:schemeClr val="lt1"/>
                  </a:solidFill>
                  <a:latin typeface="Garamond"/>
                  <a:ea typeface="Garamond"/>
                  <a:cs typeface="Garamond"/>
                  <a:sym typeface="Garamond"/>
                </a:rPr>
                <a:t>ACHATS</a:t>
              </a:r>
              <a:endParaRPr/>
            </a:p>
          </p:txBody>
        </p:sp>
        <p:sp>
          <p:nvSpPr>
            <p:cNvPr id="274" name="Google Shape;274;p13"/>
            <p:cNvSpPr/>
            <p:nvPr/>
          </p:nvSpPr>
          <p:spPr>
            <a:xfrm rot="-900232">
              <a:off x="1035239" y="326200"/>
              <a:ext cx="1146072" cy="1146072"/>
            </a:xfrm>
            <a:custGeom>
              <a:rect b="b" l="l" r="r" t="t"/>
              <a:pathLst>
                <a:path extrusionOk="0" h="120000" w="120000">
                  <a:moveTo>
                    <a:pt x="90557" y="30393"/>
                  </a:moveTo>
                  <a:lnTo>
                    <a:pt x="106991" y="24377"/>
                  </a:lnTo>
                  <a:lnTo>
                    <a:pt x="113773" y="35830"/>
                  </a:lnTo>
                  <a:lnTo>
                    <a:pt x="101579" y="49005"/>
                  </a:lnTo>
                  <a:lnTo>
                    <a:pt x="101579" y="49005"/>
                  </a:lnTo>
                  <a:cubicBezTo>
                    <a:pt x="103582" y="56205"/>
                    <a:pt x="103582" y="63795"/>
                    <a:pt x="101579" y="70995"/>
                  </a:cubicBezTo>
                  <a:lnTo>
                    <a:pt x="113773" y="84170"/>
                  </a:lnTo>
                  <a:lnTo>
                    <a:pt x="106991" y="95623"/>
                  </a:lnTo>
                  <a:lnTo>
                    <a:pt x="90557" y="89607"/>
                  </a:lnTo>
                  <a:cubicBezTo>
                    <a:pt x="85163" y="94898"/>
                    <a:pt x="78420" y="98693"/>
                    <a:pt x="71022" y="100602"/>
                  </a:cubicBezTo>
                  <a:lnTo>
                    <a:pt x="67045" y="118602"/>
                  </a:lnTo>
                  <a:lnTo>
                    <a:pt x="52955" y="118602"/>
                  </a:lnTo>
                  <a:lnTo>
                    <a:pt x="48978" y="100602"/>
                  </a:lnTo>
                  <a:lnTo>
                    <a:pt x="48978" y="100602"/>
                  </a:lnTo>
                  <a:cubicBezTo>
                    <a:pt x="41580" y="98693"/>
                    <a:pt x="34837" y="94898"/>
                    <a:pt x="29443" y="89607"/>
                  </a:cubicBezTo>
                  <a:lnTo>
                    <a:pt x="13009" y="95623"/>
                  </a:lnTo>
                  <a:lnTo>
                    <a:pt x="6227" y="84170"/>
                  </a:lnTo>
                  <a:lnTo>
                    <a:pt x="18421" y="70995"/>
                  </a:lnTo>
                  <a:cubicBezTo>
                    <a:pt x="16418" y="63795"/>
                    <a:pt x="16418" y="56205"/>
                    <a:pt x="18421" y="49005"/>
                  </a:cubicBezTo>
                  <a:lnTo>
                    <a:pt x="6227" y="35830"/>
                  </a:lnTo>
                  <a:lnTo>
                    <a:pt x="13009" y="24377"/>
                  </a:lnTo>
                  <a:lnTo>
                    <a:pt x="29443" y="30393"/>
                  </a:lnTo>
                  <a:lnTo>
                    <a:pt x="29443" y="30393"/>
                  </a:lnTo>
                  <a:cubicBezTo>
                    <a:pt x="34837" y="25102"/>
                    <a:pt x="41580" y="21307"/>
                    <a:pt x="48978" y="19398"/>
                  </a:cubicBezTo>
                  <a:lnTo>
                    <a:pt x="52955" y="1398"/>
                  </a:lnTo>
                  <a:lnTo>
                    <a:pt x="67045" y="1398"/>
                  </a:lnTo>
                  <a:lnTo>
                    <a:pt x="71022" y="19398"/>
                  </a:lnTo>
                  <a:lnTo>
                    <a:pt x="71022" y="19398"/>
                  </a:lnTo>
                  <a:cubicBezTo>
                    <a:pt x="78420" y="21307"/>
                    <a:pt x="85163" y="25102"/>
                    <a:pt x="90557" y="30393"/>
                  </a:cubicBezTo>
                  <a:close/>
                </a:path>
              </a:pathLst>
            </a:custGeom>
            <a:solidFill>
              <a:srgbClr val="DCB13F"/>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txBox="1"/>
            <p:nvPr/>
          </p:nvSpPr>
          <p:spPr>
            <a:xfrm>
              <a:off x="1286538" y="577605"/>
              <a:ext cx="643200" cy="643200"/>
            </a:xfrm>
            <a:prstGeom prst="rect">
              <a:avLst/>
            </a:prstGeom>
            <a:noFill/>
            <a:ln>
              <a:noFill/>
            </a:ln>
          </p:spPr>
          <p:txBody>
            <a:bodyPr anchorCtr="0" anchor="ctr" bIns="13950" lIns="13950" spcFirstLastPara="1" rIns="13950" wrap="square" tIns="13950">
              <a:noAutofit/>
            </a:bodyPr>
            <a:lstStyle/>
            <a:p>
              <a:pPr indent="0" lvl="0" marL="0" marR="0" rtl="0" algn="ctr">
                <a:lnSpc>
                  <a:spcPct val="90000"/>
                </a:lnSpc>
                <a:spcBef>
                  <a:spcPts val="0"/>
                </a:spcBef>
                <a:spcAft>
                  <a:spcPts val="0"/>
                </a:spcAft>
                <a:buClr>
                  <a:schemeClr val="lt1"/>
                </a:buClr>
                <a:buSzPts val="1100"/>
                <a:buFont typeface="Garamond"/>
                <a:buNone/>
              </a:pPr>
              <a:r>
                <a:rPr b="0" i="0" lang="fr-FR" sz="1100" u="none" cap="none" strike="noStrike">
                  <a:solidFill>
                    <a:schemeClr val="lt1"/>
                  </a:solidFill>
                  <a:latin typeface="Garamond"/>
                  <a:ea typeface="Garamond"/>
                  <a:cs typeface="Garamond"/>
                  <a:sym typeface="Garamond"/>
                </a:rPr>
                <a:t>PROD</a:t>
              </a:r>
              <a:endParaRPr/>
            </a:p>
          </p:txBody>
        </p:sp>
        <p:sp>
          <p:nvSpPr>
            <p:cNvPr id="276" name="Google Shape;276;p13"/>
            <p:cNvSpPr/>
            <p:nvPr/>
          </p:nvSpPr>
          <p:spPr>
            <a:xfrm>
              <a:off x="1178708" y="1278133"/>
              <a:ext cx="2058600" cy="2058600"/>
            </a:xfrm>
            <a:custGeom>
              <a:rect b="b" l="l" r="r" t="t"/>
              <a:pathLst>
                <a:path extrusionOk="0" h="120000" w="120000">
                  <a:moveTo>
                    <a:pt x="56222" y="3876"/>
                  </a:moveTo>
                  <a:lnTo>
                    <a:pt x="56222" y="3876"/>
                  </a:lnTo>
                  <a:cubicBezTo>
                    <a:pt x="79476" y="2325"/>
                    <a:pt x="101301" y="15144"/>
                    <a:pt x="111180" y="36156"/>
                  </a:cubicBezTo>
                  <a:cubicBezTo>
                    <a:pt x="121060" y="57167"/>
                    <a:pt x="116967" y="82061"/>
                    <a:pt x="100873" y="98841"/>
                  </a:cubicBezTo>
                  <a:lnTo>
                    <a:pt x="103289" y="101552"/>
                  </a:lnTo>
                  <a:lnTo>
                    <a:pt x="95690" y="100039"/>
                  </a:lnTo>
                  <a:lnTo>
                    <a:pt x="94839" y="92072"/>
                  </a:lnTo>
                  <a:lnTo>
                    <a:pt x="97255" y="94782"/>
                  </a:lnTo>
                  <a:lnTo>
                    <a:pt x="97255" y="94782"/>
                  </a:lnTo>
                  <a:cubicBezTo>
                    <a:pt x="111750" y="79647"/>
                    <a:pt x="115375" y="57290"/>
                    <a:pt x="106392" y="38443"/>
                  </a:cubicBezTo>
                  <a:cubicBezTo>
                    <a:pt x="97409" y="19595"/>
                    <a:pt x="77650" y="8105"/>
                    <a:pt x="56600" y="9486"/>
                  </a:cubicBezTo>
                  <a:close/>
                </a:path>
              </a:pathLst>
            </a:custGeom>
            <a:solidFill>
              <a:srgbClr val="D77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
            <p:cNvSpPr/>
            <p:nvPr/>
          </p:nvSpPr>
          <p:spPr>
            <a:xfrm>
              <a:off x="172983" y="879824"/>
              <a:ext cx="1495500" cy="1495500"/>
            </a:xfrm>
            <a:custGeom>
              <a:rect b="b" l="l" r="r" t="t"/>
              <a:pathLst>
                <a:path extrusionOk="0" h="120000" w="120000">
                  <a:moveTo>
                    <a:pt x="40081" y="8857"/>
                  </a:moveTo>
                  <a:lnTo>
                    <a:pt x="42866" y="16008"/>
                  </a:lnTo>
                  <a:cubicBezTo>
                    <a:pt x="22823" y="23527"/>
                    <a:pt x="10301" y="43191"/>
                    <a:pt x="12200" y="64168"/>
                  </a:cubicBezTo>
                  <a:lnTo>
                    <a:pt x="16871" y="63070"/>
                  </a:lnTo>
                  <a:lnTo>
                    <a:pt x="9811" y="71802"/>
                  </a:lnTo>
                  <a:lnTo>
                    <a:pt x="443" y="66933"/>
                  </a:lnTo>
                  <a:lnTo>
                    <a:pt x="5118" y="65834"/>
                  </a:lnTo>
                  <a:lnTo>
                    <a:pt x="5118" y="65834"/>
                  </a:lnTo>
                  <a:cubicBezTo>
                    <a:pt x="2462" y="41171"/>
                    <a:pt x="16799" y="17808"/>
                    <a:pt x="40081" y="8857"/>
                  </a:cubicBezTo>
                  <a:close/>
                </a:path>
              </a:pathLst>
            </a:custGeom>
            <a:solidFill>
              <a:srgbClr val="DA9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p:nvPr/>
          </p:nvSpPr>
          <p:spPr>
            <a:xfrm>
              <a:off x="770128" y="80710"/>
              <a:ext cx="1612500" cy="1612500"/>
            </a:xfrm>
            <a:custGeom>
              <a:rect b="b" l="l" r="r" t="t"/>
              <a:pathLst>
                <a:path extrusionOk="0" h="120000" w="120000">
                  <a:moveTo>
                    <a:pt x="4689" y="65055"/>
                  </a:moveTo>
                  <a:lnTo>
                    <a:pt x="4689" y="65055"/>
                  </a:lnTo>
                  <a:cubicBezTo>
                    <a:pt x="3193" y="48878"/>
                    <a:pt x="8940" y="32866"/>
                    <a:pt x="20400" y="21284"/>
                  </a:cubicBezTo>
                  <a:lnTo>
                    <a:pt x="17444" y="17700"/>
                  </a:lnTo>
                  <a:lnTo>
                    <a:pt x="27010" y="19993"/>
                  </a:lnTo>
                  <a:lnTo>
                    <a:pt x="27786" y="30242"/>
                  </a:lnTo>
                  <a:lnTo>
                    <a:pt x="24831" y="26657"/>
                  </a:lnTo>
                  <a:lnTo>
                    <a:pt x="24831" y="26657"/>
                  </a:lnTo>
                  <a:cubicBezTo>
                    <a:pt x="14956" y="36724"/>
                    <a:pt x="10034" y="50521"/>
                    <a:pt x="11351" y="64446"/>
                  </a:cubicBezTo>
                  <a:close/>
                </a:path>
              </a:pathLst>
            </a:custGeom>
            <a:solidFill>
              <a:srgbClr val="DCB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g3204921b813_2_51"/>
          <p:cNvSpPr txBox="1"/>
          <p:nvPr>
            <p:ph type="title"/>
          </p:nvPr>
        </p:nvSpPr>
        <p:spPr>
          <a:xfrm>
            <a:off x="1295400" y="982125"/>
            <a:ext cx="9601200" cy="10869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fr-FR"/>
              <a:t>Conclusion</a:t>
            </a:r>
            <a:endParaRPr/>
          </a:p>
        </p:txBody>
      </p:sp>
      <p:sp>
        <p:nvSpPr>
          <p:cNvPr id="284" name="Google Shape;284;g3204921b813_2_51"/>
          <p:cNvSpPr txBox="1"/>
          <p:nvPr>
            <p:ph idx="1" type="body"/>
          </p:nvPr>
        </p:nvSpPr>
        <p:spPr>
          <a:xfrm>
            <a:off x="819600" y="2758700"/>
            <a:ext cx="10744200" cy="3423600"/>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b="1" lang="fr-FR"/>
              <a:t>Que peut apporter la data à un réseau de boulangeries ?</a:t>
            </a:r>
            <a:endParaRPr/>
          </a:p>
          <a:p>
            <a:pPr indent="-285750" lvl="0" marL="285750" rtl="0" algn="l">
              <a:spcBef>
                <a:spcPts val="1080"/>
              </a:spcBef>
              <a:spcAft>
                <a:spcPts val="0"/>
              </a:spcAft>
              <a:buSzPts val="2760"/>
              <a:buChar char="•"/>
            </a:pPr>
            <a:r>
              <a:rPr lang="fr-FR"/>
              <a:t>Comment convaincre un dirigeant de PME de se servir de la data dans son quotidien ?</a:t>
            </a:r>
            <a:endParaRPr/>
          </a:p>
          <a:p>
            <a:pPr indent="-285750" lvl="0" marL="285750" rtl="0" algn="l">
              <a:spcBef>
                <a:spcPts val="1080"/>
              </a:spcBef>
              <a:spcAft>
                <a:spcPts val="0"/>
              </a:spcAft>
              <a:buSzPts val="2760"/>
              <a:buChar char="•"/>
            </a:pPr>
            <a:r>
              <a:rPr lang="fr-FR"/>
              <a:t>Les données de caisses enregistreuses, seules, sont-elles suffisamment pertinentes ?</a:t>
            </a:r>
            <a:r>
              <a:rPr lang="fr-FR"/>
              <a:t> </a:t>
            </a:r>
            <a:endParaRPr/>
          </a:p>
          <a:p>
            <a:pPr indent="-110490" lvl="0" marL="285750" rtl="0" algn="l">
              <a:spcBef>
                <a:spcPts val="1080"/>
              </a:spcBef>
              <a:spcAft>
                <a:spcPts val="0"/>
              </a:spcAft>
              <a:buSzPts val="276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4"/>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fr-FR"/>
              <a:t>Contexte</a:t>
            </a:r>
            <a:endParaRPr/>
          </a:p>
        </p:txBody>
      </p:sp>
      <p:sp>
        <p:nvSpPr>
          <p:cNvPr id="163" name="Google Shape;163;p4"/>
          <p:cNvSpPr txBox="1"/>
          <p:nvPr>
            <p:ph idx="1" type="body"/>
          </p:nvPr>
        </p:nvSpPr>
        <p:spPr>
          <a:xfrm>
            <a:off x="723893" y="2508134"/>
            <a:ext cx="10744200" cy="1748400"/>
          </a:xfrm>
          <a:prstGeom prst="rect">
            <a:avLst/>
          </a:prstGeom>
          <a:noFill/>
          <a:ln>
            <a:noFill/>
          </a:ln>
        </p:spPr>
        <p:txBody>
          <a:bodyPr anchorCtr="0" anchor="t" bIns="45700" lIns="91425" spcFirstLastPara="1" rIns="91425" wrap="square" tIns="45700">
            <a:normAutofit/>
          </a:bodyPr>
          <a:lstStyle/>
          <a:p>
            <a:pPr indent="-285750" lvl="0" marL="285750" rtl="0" algn="l">
              <a:spcBef>
                <a:spcPts val="1080"/>
              </a:spcBef>
              <a:spcAft>
                <a:spcPts val="0"/>
              </a:spcAft>
              <a:buSzPts val="2760"/>
              <a:buChar char="•"/>
            </a:pPr>
            <a:r>
              <a:rPr b="1" lang="fr-FR"/>
              <a:t>Réseau de boulangerie</a:t>
            </a:r>
            <a:r>
              <a:rPr lang="fr-FR"/>
              <a:t> local n’ayant </a:t>
            </a:r>
            <a:r>
              <a:rPr b="1" lang="fr-FR"/>
              <a:t>pas de structure informatique</a:t>
            </a:r>
            <a:r>
              <a:rPr lang="fr-FR"/>
              <a:t> </a:t>
            </a:r>
            <a:endParaRPr/>
          </a:p>
          <a:p>
            <a:pPr indent="-241934" lvl="0" marL="285750" rtl="0" algn="l">
              <a:spcBef>
                <a:spcPts val="1080"/>
              </a:spcBef>
              <a:spcAft>
                <a:spcPts val="0"/>
              </a:spcAft>
              <a:buSzPts val="2070"/>
              <a:buChar char="•"/>
            </a:pPr>
            <a:r>
              <a:rPr lang="fr-FR"/>
              <a:t>Proposition d’apporter de l’</a:t>
            </a:r>
            <a:r>
              <a:rPr b="1" lang="fr-FR"/>
              <a:t>analyse</a:t>
            </a:r>
            <a:r>
              <a:rPr lang="fr-FR"/>
              <a:t> </a:t>
            </a:r>
            <a:r>
              <a:rPr b="1" lang="fr-FR"/>
              <a:t>data</a:t>
            </a:r>
            <a:r>
              <a:rPr lang="fr-FR"/>
              <a:t> via le </a:t>
            </a:r>
            <a:r>
              <a:rPr b="1" lang="fr-FR"/>
              <a:t>système de caisses enregistreuses</a:t>
            </a:r>
            <a:endParaRPr b="1"/>
          </a:p>
        </p:txBody>
      </p:sp>
      <p:pic>
        <p:nvPicPr>
          <p:cNvPr id="164" name="Google Shape;164;p4"/>
          <p:cNvPicPr preferRelativeResize="0"/>
          <p:nvPr/>
        </p:nvPicPr>
        <p:blipFill>
          <a:blip r:embed="rId3">
            <a:alphaModFix/>
          </a:blip>
          <a:stretch>
            <a:fillRect/>
          </a:stretch>
        </p:blipFill>
        <p:spPr>
          <a:xfrm>
            <a:off x="2568250" y="3609375"/>
            <a:ext cx="7055501" cy="26180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3204921b813_2_39"/>
          <p:cNvSpPr txBox="1"/>
          <p:nvPr>
            <p:ph type="title"/>
          </p:nvPr>
        </p:nvSpPr>
        <p:spPr>
          <a:xfrm>
            <a:off x="1295402" y="982132"/>
            <a:ext cx="9601200" cy="13038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fr-FR"/>
              <a:t>Problématiques</a:t>
            </a:r>
            <a:endParaRPr/>
          </a:p>
        </p:txBody>
      </p:sp>
      <p:sp>
        <p:nvSpPr>
          <p:cNvPr id="170" name="Google Shape;170;g3204921b813_2_39"/>
          <p:cNvSpPr txBox="1"/>
          <p:nvPr>
            <p:ph idx="1" type="body"/>
          </p:nvPr>
        </p:nvSpPr>
        <p:spPr>
          <a:xfrm>
            <a:off x="819593" y="3121346"/>
            <a:ext cx="10744200" cy="1748400"/>
          </a:xfrm>
          <a:prstGeom prst="rect">
            <a:avLst/>
          </a:prstGeom>
          <a:noFill/>
          <a:ln>
            <a:noFill/>
          </a:ln>
        </p:spPr>
        <p:txBody>
          <a:bodyPr anchorCtr="0" anchor="t" bIns="45700" lIns="91425" spcFirstLastPara="1" rIns="91425" wrap="square" tIns="45700">
            <a:normAutofit fontScale="92500" lnSpcReduction="20000"/>
          </a:bodyPr>
          <a:lstStyle/>
          <a:p>
            <a:pPr indent="-272605" lvl="0" marL="285750" rtl="0" algn="l">
              <a:spcBef>
                <a:spcPts val="0"/>
              </a:spcBef>
              <a:spcAft>
                <a:spcPts val="0"/>
              </a:spcAft>
              <a:buSzPct val="115000"/>
              <a:buChar char="•"/>
            </a:pPr>
            <a:r>
              <a:rPr b="1" lang="fr-FR"/>
              <a:t>Que peut apporter la data à un réseau de boulangeries ?</a:t>
            </a:r>
            <a:endParaRPr/>
          </a:p>
          <a:p>
            <a:pPr indent="-272605" lvl="0" marL="285750" rtl="0" algn="l">
              <a:spcBef>
                <a:spcPts val="1080"/>
              </a:spcBef>
              <a:spcAft>
                <a:spcPts val="0"/>
              </a:spcAft>
              <a:buSzPct val="115000"/>
              <a:buChar char="•"/>
            </a:pPr>
            <a:r>
              <a:rPr lang="fr-FR"/>
              <a:t>Les données de caisses enregistreuses, seules, sont-elles suffisamment pertinentes ?</a:t>
            </a:r>
            <a:endParaRPr/>
          </a:p>
          <a:p>
            <a:pPr indent="-272605" lvl="0" marL="285750" rtl="0" algn="l">
              <a:spcBef>
                <a:spcPts val="1080"/>
              </a:spcBef>
              <a:spcAft>
                <a:spcPts val="0"/>
              </a:spcAft>
              <a:buSzPct val="115000"/>
              <a:buChar char="•"/>
            </a:pPr>
            <a:r>
              <a:rPr lang="fr-FR"/>
              <a:t>Comment convaincre un dirigeant de PME de se servir de la data dans son quotidien ? </a:t>
            </a:r>
            <a:endParaRPr/>
          </a:p>
          <a:p>
            <a:pPr indent="-110490" lvl="0" marL="285750" rtl="0" algn="l">
              <a:spcBef>
                <a:spcPts val="1080"/>
              </a:spcBef>
              <a:spcAft>
                <a:spcPts val="0"/>
              </a:spcAft>
              <a:buSzPct val="1150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4" name="Shape 174"/>
        <p:cNvGrpSpPr/>
        <p:nvPr/>
      </p:nvGrpSpPr>
      <p:grpSpPr>
        <a:xfrm>
          <a:off x="0" y="0"/>
          <a:ext cx="0" cy="0"/>
          <a:chOff x="0" y="0"/>
          <a:chExt cx="0" cy="0"/>
        </a:xfrm>
      </p:grpSpPr>
      <p:sp>
        <p:nvSpPr>
          <p:cNvPr id="175" name="Google Shape;175;p5"/>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fr-FR"/>
              <a:t>Données de caisses</a:t>
            </a:r>
            <a:r>
              <a:rPr lang="fr-FR">
                <a:solidFill>
                  <a:srgbClr val="262626"/>
                </a:solidFill>
              </a:rPr>
              <a:t> + données externes</a:t>
            </a:r>
            <a:endParaRPr/>
          </a:p>
        </p:txBody>
      </p:sp>
      <p:sp>
        <p:nvSpPr>
          <p:cNvPr id="176" name="Google Shape;176;p5"/>
          <p:cNvSpPr txBox="1"/>
          <p:nvPr>
            <p:ph idx="1" type="body"/>
          </p:nvPr>
        </p:nvSpPr>
        <p:spPr>
          <a:xfrm>
            <a:off x="583475" y="4295625"/>
            <a:ext cx="6048600" cy="1645800"/>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530"/>
              <a:buChar char="•"/>
            </a:pPr>
            <a:r>
              <a:rPr lang="fr-FR" sz="2200"/>
              <a:t>Récupération des données de caisses enregistreuses</a:t>
            </a:r>
            <a:endParaRPr/>
          </a:p>
          <a:p>
            <a:pPr indent="-285750" lvl="0" marL="285750" rtl="0" algn="l">
              <a:spcBef>
                <a:spcPts val="1040"/>
              </a:spcBef>
              <a:spcAft>
                <a:spcPts val="0"/>
              </a:spcAft>
              <a:buSzPts val="2530"/>
              <a:buChar char="•"/>
            </a:pPr>
            <a:r>
              <a:rPr b="1" lang="fr-FR" sz="2200">
                <a:solidFill>
                  <a:srgbClr val="262626"/>
                </a:solidFill>
              </a:rPr>
              <a:t>5 ans</a:t>
            </a:r>
            <a:r>
              <a:rPr lang="fr-FR" sz="2200">
                <a:solidFill>
                  <a:srgbClr val="262626"/>
                </a:solidFill>
              </a:rPr>
              <a:t> d’historique de ventes </a:t>
            </a:r>
            <a:r>
              <a:rPr lang="fr-FR" sz="2200"/>
              <a:t>sur </a:t>
            </a:r>
            <a:r>
              <a:rPr b="1" lang="fr-FR" sz="2200"/>
              <a:t>6 boutiques</a:t>
            </a:r>
            <a:endParaRPr b="1"/>
          </a:p>
          <a:p>
            <a:pPr indent="-285750" lvl="0" marL="285750" rtl="0" algn="l">
              <a:spcBef>
                <a:spcPts val="1040"/>
              </a:spcBef>
              <a:spcAft>
                <a:spcPts val="0"/>
              </a:spcAft>
              <a:buSzPts val="2530"/>
              <a:buChar char="•"/>
            </a:pPr>
            <a:r>
              <a:rPr lang="fr-FR" sz="2200"/>
              <a:t>8</a:t>
            </a:r>
            <a:r>
              <a:rPr lang="fr-FR" sz="2200">
                <a:solidFill>
                  <a:srgbClr val="262626"/>
                </a:solidFill>
              </a:rPr>
              <a:t>00 Produits</a:t>
            </a:r>
            <a:r>
              <a:rPr lang="fr-FR"/>
              <a:t> / </a:t>
            </a:r>
            <a:r>
              <a:rPr lang="fr-FR" sz="2200">
                <a:solidFill>
                  <a:srgbClr val="262626"/>
                </a:solidFill>
              </a:rPr>
              <a:t>1</a:t>
            </a:r>
            <a:r>
              <a:rPr lang="fr-FR" sz="2200"/>
              <a:t>2</a:t>
            </a:r>
            <a:r>
              <a:rPr lang="fr-FR" sz="2200">
                <a:solidFill>
                  <a:srgbClr val="262626"/>
                </a:solidFill>
              </a:rPr>
              <a:t> Catégories</a:t>
            </a:r>
            <a:endParaRPr sz="2200">
              <a:solidFill>
                <a:srgbClr val="262626"/>
              </a:solidFill>
            </a:endParaRPr>
          </a:p>
        </p:txBody>
      </p:sp>
      <p:sp>
        <p:nvSpPr>
          <p:cNvPr id="177" name="Google Shape;177;p5"/>
          <p:cNvSpPr txBox="1"/>
          <p:nvPr/>
        </p:nvSpPr>
        <p:spPr>
          <a:xfrm>
            <a:off x="6505850" y="4295625"/>
            <a:ext cx="4987200" cy="2148600"/>
          </a:xfrm>
          <a:prstGeom prst="rect">
            <a:avLst/>
          </a:prstGeom>
          <a:noFill/>
          <a:ln>
            <a:noFill/>
          </a:ln>
        </p:spPr>
        <p:txBody>
          <a:bodyPr anchorCtr="0" anchor="t" bIns="45700" lIns="91425" spcFirstLastPara="1" rIns="91425" wrap="square" tIns="45700">
            <a:normAutofit/>
          </a:bodyPr>
          <a:lstStyle/>
          <a:p>
            <a:pPr indent="-285750" lvl="0" marL="285750" marR="0" rtl="0" algn="l">
              <a:spcBef>
                <a:spcPts val="0"/>
              </a:spcBef>
              <a:spcAft>
                <a:spcPts val="0"/>
              </a:spcAft>
              <a:buClr>
                <a:schemeClr val="accent1"/>
              </a:buClr>
              <a:buSzPts val="2530"/>
              <a:buFont typeface="Arial"/>
              <a:buChar char="•"/>
            </a:pPr>
            <a:r>
              <a:rPr b="0" i="0" lang="fr-FR" sz="2200" u="none" cap="none" strike="noStrike">
                <a:solidFill>
                  <a:srgbClr val="262626"/>
                </a:solidFill>
                <a:latin typeface="Garamond"/>
                <a:ea typeface="Garamond"/>
                <a:cs typeface="Garamond"/>
                <a:sym typeface="Garamond"/>
              </a:rPr>
              <a:t>Récupération des </a:t>
            </a:r>
            <a:r>
              <a:rPr b="1" i="0" lang="fr-FR" sz="2200" u="none" cap="none" strike="noStrike">
                <a:solidFill>
                  <a:srgbClr val="262626"/>
                </a:solidFill>
                <a:latin typeface="Garamond"/>
                <a:ea typeface="Garamond"/>
                <a:cs typeface="Garamond"/>
                <a:sym typeface="Garamond"/>
              </a:rPr>
              <a:t>événements </a:t>
            </a:r>
            <a:r>
              <a:rPr b="0" i="0" lang="fr-FR" sz="2200" u="none" cap="none" strike="noStrike">
                <a:solidFill>
                  <a:srgbClr val="262626"/>
                </a:solidFill>
                <a:latin typeface="Garamond"/>
                <a:ea typeface="Garamond"/>
                <a:cs typeface="Garamond"/>
                <a:sym typeface="Garamond"/>
              </a:rPr>
              <a:t>(vacances, jours fériés) données </a:t>
            </a:r>
            <a:r>
              <a:rPr b="1" i="0" lang="fr-FR" sz="2200" u="none" cap="none" strike="noStrike">
                <a:solidFill>
                  <a:srgbClr val="262626"/>
                </a:solidFill>
                <a:latin typeface="Garamond"/>
                <a:ea typeface="Garamond"/>
                <a:cs typeface="Garamond"/>
                <a:sym typeface="Garamond"/>
              </a:rPr>
              <a:t>météo</a:t>
            </a:r>
            <a:r>
              <a:rPr b="0" i="0" lang="fr-FR" sz="2200" u="none" cap="none" strike="noStrike">
                <a:solidFill>
                  <a:srgbClr val="262626"/>
                </a:solidFill>
                <a:latin typeface="Garamond"/>
                <a:ea typeface="Garamond"/>
                <a:cs typeface="Garamond"/>
                <a:sym typeface="Garamond"/>
              </a:rPr>
              <a:t> via </a:t>
            </a:r>
            <a:r>
              <a:rPr b="1" lang="fr-FR" sz="2200">
                <a:solidFill>
                  <a:srgbClr val="262626"/>
                </a:solidFill>
                <a:latin typeface="Garamond"/>
                <a:ea typeface="Garamond"/>
                <a:cs typeface="Garamond"/>
                <a:sym typeface="Garamond"/>
              </a:rPr>
              <a:t>et </a:t>
            </a:r>
            <a:r>
              <a:rPr b="1" i="0" lang="fr-FR" sz="2200" u="none" cap="none" strike="noStrike">
                <a:solidFill>
                  <a:srgbClr val="262626"/>
                </a:solidFill>
                <a:latin typeface="Garamond"/>
                <a:ea typeface="Garamond"/>
                <a:cs typeface="Garamond"/>
                <a:sym typeface="Garamond"/>
              </a:rPr>
              <a:t>données concurrentes </a:t>
            </a:r>
            <a:r>
              <a:rPr lang="fr-FR" sz="2200">
                <a:solidFill>
                  <a:srgbClr val="262626"/>
                </a:solidFill>
                <a:latin typeface="Garamond"/>
                <a:ea typeface="Garamond"/>
                <a:cs typeface="Garamond"/>
                <a:sym typeface="Garamond"/>
              </a:rPr>
              <a:t>(</a:t>
            </a:r>
            <a:r>
              <a:rPr i="0" lang="fr-FR" sz="2200" u="none" cap="none" strike="noStrike">
                <a:solidFill>
                  <a:srgbClr val="262626"/>
                </a:solidFill>
                <a:latin typeface="Garamond"/>
                <a:ea typeface="Garamond"/>
                <a:cs typeface="Garamond"/>
                <a:sym typeface="Garamond"/>
              </a:rPr>
              <a:t>Google maps et Google Avis</a:t>
            </a:r>
            <a:r>
              <a:rPr lang="fr-FR" sz="2200">
                <a:solidFill>
                  <a:srgbClr val="262626"/>
                </a:solidFill>
                <a:latin typeface="Garamond"/>
                <a:ea typeface="Garamond"/>
                <a:cs typeface="Garamond"/>
                <a:sym typeface="Garamond"/>
              </a:rPr>
              <a:t>) </a:t>
            </a:r>
            <a:r>
              <a:rPr lang="fr-FR" sz="2200">
                <a:solidFill>
                  <a:srgbClr val="262626"/>
                </a:solidFill>
                <a:latin typeface="Garamond"/>
                <a:ea typeface="Garamond"/>
                <a:cs typeface="Garamond"/>
                <a:sym typeface="Garamond"/>
              </a:rPr>
              <a:t>grâce</a:t>
            </a:r>
            <a:r>
              <a:rPr lang="fr-FR" sz="2200">
                <a:solidFill>
                  <a:srgbClr val="262626"/>
                </a:solidFill>
                <a:latin typeface="Garamond"/>
                <a:ea typeface="Garamond"/>
                <a:cs typeface="Garamond"/>
                <a:sym typeface="Garamond"/>
              </a:rPr>
              <a:t> à </a:t>
            </a:r>
            <a:r>
              <a:rPr b="1" lang="fr-FR" sz="2200">
                <a:solidFill>
                  <a:srgbClr val="262626"/>
                </a:solidFill>
                <a:latin typeface="Garamond"/>
                <a:ea typeface="Garamond"/>
                <a:cs typeface="Garamond"/>
                <a:sym typeface="Garamond"/>
              </a:rPr>
              <a:t>Python</a:t>
            </a:r>
            <a:endParaRPr b="1"/>
          </a:p>
          <a:p>
            <a:pPr indent="0" lvl="0" marL="0" marR="0" rtl="0" algn="l">
              <a:spcBef>
                <a:spcPts val="1040"/>
              </a:spcBef>
              <a:spcAft>
                <a:spcPts val="0"/>
              </a:spcAft>
              <a:buClr>
                <a:schemeClr val="accent1"/>
              </a:buClr>
              <a:buSzPts val="2530"/>
              <a:buFont typeface="Arial"/>
              <a:buNone/>
            </a:pPr>
            <a:r>
              <a:t/>
            </a:r>
            <a:endParaRPr b="0" i="0" sz="2200" u="none" cap="none" strike="noStrike">
              <a:solidFill>
                <a:srgbClr val="262626"/>
              </a:solidFill>
              <a:latin typeface="Garamond"/>
              <a:ea typeface="Garamond"/>
              <a:cs typeface="Garamond"/>
              <a:sym typeface="Garamond"/>
            </a:endParaRPr>
          </a:p>
        </p:txBody>
      </p:sp>
      <p:pic>
        <p:nvPicPr>
          <p:cNvPr id="178" name="Google Shape;178;p5"/>
          <p:cNvPicPr preferRelativeResize="0"/>
          <p:nvPr/>
        </p:nvPicPr>
        <p:blipFill rotWithShape="1">
          <a:blip r:embed="rId4">
            <a:alphaModFix/>
          </a:blip>
          <a:srcRect b="0" l="0" r="0" t="0"/>
          <a:stretch/>
        </p:blipFill>
        <p:spPr>
          <a:xfrm>
            <a:off x="7052483" y="2706015"/>
            <a:ext cx="1065678" cy="1169582"/>
          </a:xfrm>
          <a:prstGeom prst="rect">
            <a:avLst/>
          </a:prstGeom>
          <a:noFill/>
          <a:ln>
            <a:noFill/>
          </a:ln>
        </p:spPr>
      </p:pic>
      <p:pic>
        <p:nvPicPr>
          <p:cNvPr id="179" name="Google Shape;179;p5"/>
          <p:cNvPicPr preferRelativeResize="0"/>
          <p:nvPr/>
        </p:nvPicPr>
        <p:blipFill rotWithShape="1">
          <a:blip r:embed="rId5">
            <a:alphaModFix/>
          </a:blip>
          <a:srcRect b="0" l="0" r="0" t="0"/>
          <a:stretch/>
        </p:blipFill>
        <p:spPr>
          <a:xfrm>
            <a:off x="8238366" y="2681611"/>
            <a:ext cx="1677522" cy="881356"/>
          </a:xfrm>
          <a:prstGeom prst="rect">
            <a:avLst/>
          </a:prstGeom>
          <a:noFill/>
          <a:ln>
            <a:noFill/>
          </a:ln>
        </p:spPr>
      </p:pic>
      <p:pic>
        <p:nvPicPr>
          <p:cNvPr id="180" name="Google Shape;180;p5"/>
          <p:cNvPicPr preferRelativeResize="0"/>
          <p:nvPr/>
        </p:nvPicPr>
        <p:blipFill rotWithShape="1">
          <a:blip r:embed="rId6">
            <a:alphaModFix/>
          </a:blip>
          <a:srcRect b="0" l="0" r="0" t="0"/>
          <a:stretch/>
        </p:blipFill>
        <p:spPr>
          <a:xfrm>
            <a:off x="10125481" y="2706015"/>
            <a:ext cx="1033181" cy="930227"/>
          </a:xfrm>
          <a:prstGeom prst="rect">
            <a:avLst/>
          </a:prstGeom>
          <a:noFill/>
          <a:ln>
            <a:noFill/>
          </a:ln>
        </p:spPr>
      </p:pic>
      <p:pic>
        <p:nvPicPr>
          <p:cNvPr id="181" name="Google Shape;181;p5"/>
          <p:cNvPicPr preferRelativeResize="0"/>
          <p:nvPr/>
        </p:nvPicPr>
        <p:blipFill>
          <a:blip r:embed="rId7">
            <a:alphaModFix/>
          </a:blip>
          <a:stretch>
            <a:fillRect/>
          </a:stretch>
        </p:blipFill>
        <p:spPr>
          <a:xfrm>
            <a:off x="1176600" y="2614450"/>
            <a:ext cx="1423618" cy="1303875"/>
          </a:xfrm>
          <a:prstGeom prst="rect">
            <a:avLst/>
          </a:prstGeom>
          <a:noFill/>
          <a:ln>
            <a:noFill/>
          </a:ln>
        </p:spPr>
      </p:pic>
      <p:pic>
        <p:nvPicPr>
          <p:cNvPr id="182" name="Google Shape;182;p5"/>
          <p:cNvPicPr preferRelativeResize="0"/>
          <p:nvPr/>
        </p:nvPicPr>
        <p:blipFill>
          <a:blip r:embed="rId8">
            <a:alphaModFix/>
          </a:blip>
          <a:stretch>
            <a:fillRect/>
          </a:stretch>
        </p:blipFill>
        <p:spPr>
          <a:xfrm>
            <a:off x="4169771" y="2638875"/>
            <a:ext cx="1503447" cy="1303875"/>
          </a:xfrm>
          <a:prstGeom prst="rect">
            <a:avLst/>
          </a:prstGeom>
          <a:noFill/>
          <a:ln>
            <a:noFill/>
          </a:ln>
        </p:spPr>
      </p:pic>
      <p:pic>
        <p:nvPicPr>
          <p:cNvPr id="183" name="Google Shape;183;p5"/>
          <p:cNvPicPr preferRelativeResize="0"/>
          <p:nvPr/>
        </p:nvPicPr>
        <p:blipFill>
          <a:blip r:embed="rId9">
            <a:alphaModFix/>
          </a:blip>
          <a:stretch>
            <a:fillRect/>
          </a:stretch>
        </p:blipFill>
        <p:spPr>
          <a:xfrm>
            <a:off x="3046338" y="2952150"/>
            <a:ext cx="677332" cy="677332"/>
          </a:xfrm>
          <a:prstGeom prst="rect">
            <a:avLst/>
          </a:prstGeom>
          <a:noFill/>
          <a:ln>
            <a:noFill/>
          </a:ln>
        </p:spPr>
      </p:pic>
      <p:pic>
        <p:nvPicPr>
          <p:cNvPr id="184" name="Google Shape;184;p5"/>
          <p:cNvPicPr preferRelativeResize="0"/>
          <p:nvPr/>
        </p:nvPicPr>
        <p:blipFill>
          <a:blip r:embed="rId10">
            <a:alphaModFix/>
          </a:blip>
          <a:stretch>
            <a:fillRect/>
          </a:stretch>
        </p:blipFill>
        <p:spPr>
          <a:xfrm>
            <a:off x="6019725" y="2952150"/>
            <a:ext cx="686244" cy="67733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6"/>
          <p:cNvPicPr preferRelativeResize="0"/>
          <p:nvPr/>
        </p:nvPicPr>
        <p:blipFill>
          <a:blip r:embed="rId3">
            <a:alphaModFix/>
          </a:blip>
          <a:stretch>
            <a:fillRect/>
          </a:stretch>
        </p:blipFill>
        <p:spPr>
          <a:xfrm>
            <a:off x="1093025" y="641700"/>
            <a:ext cx="10005949" cy="55746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g2d7164fa9b0_1_0"/>
          <p:cNvPicPr preferRelativeResize="0"/>
          <p:nvPr/>
        </p:nvPicPr>
        <p:blipFill>
          <a:blip r:embed="rId3">
            <a:alphaModFix/>
          </a:blip>
          <a:stretch>
            <a:fillRect/>
          </a:stretch>
        </p:blipFill>
        <p:spPr>
          <a:xfrm>
            <a:off x="1126125" y="612100"/>
            <a:ext cx="10099552" cy="56338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3204921b813_2_18"/>
          <p:cNvSpPr txBox="1"/>
          <p:nvPr/>
        </p:nvSpPr>
        <p:spPr>
          <a:xfrm>
            <a:off x="976025" y="1696200"/>
            <a:ext cx="4176300" cy="123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solidFill>
                <a:srgbClr val="262626"/>
              </a:solidFill>
              <a:latin typeface="Garamond"/>
              <a:ea typeface="Garamond"/>
              <a:cs typeface="Garamond"/>
              <a:sym typeface="Garamond"/>
            </a:endParaRPr>
          </a:p>
          <a:p>
            <a:pPr indent="0" lvl="0" marL="0" rtl="0" algn="l">
              <a:spcBef>
                <a:spcPts val="0"/>
              </a:spcBef>
              <a:spcAft>
                <a:spcPts val="0"/>
              </a:spcAft>
              <a:buNone/>
            </a:pPr>
            <a:r>
              <a:t/>
            </a:r>
            <a:endParaRPr sz="2400">
              <a:solidFill>
                <a:srgbClr val="262626"/>
              </a:solidFill>
              <a:latin typeface="Garamond"/>
              <a:ea typeface="Garamond"/>
              <a:cs typeface="Garamond"/>
              <a:sym typeface="Garamond"/>
            </a:endParaRPr>
          </a:p>
          <a:p>
            <a:pPr indent="-317500" lvl="0" marL="457200" rtl="0" algn="l">
              <a:spcBef>
                <a:spcPts val="0"/>
              </a:spcBef>
              <a:spcAft>
                <a:spcPts val="0"/>
              </a:spcAft>
              <a:buClr>
                <a:srgbClr val="262626"/>
              </a:buClr>
              <a:buSzPts val="1400"/>
              <a:buFont typeface="Garamond"/>
              <a:buChar char="-"/>
            </a:pPr>
            <a:r>
              <a:rPr b="1" lang="fr-FR">
                <a:solidFill>
                  <a:srgbClr val="262626"/>
                </a:solidFill>
                <a:latin typeface="Garamond"/>
                <a:ea typeface="Garamond"/>
                <a:cs typeface="Garamond"/>
                <a:sym typeface="Garamond"/>
              </a:rPr>
              <a:t>“Boutiques Classiques”</a:t>
            </a:r>
            <a:endParaRPr b="1">
              <a:solidFill>
                <a:srgbClr val="262626"/>
              </a:solidFill>
              <a:latin typeface="Garamond"/>
              <a:ea typeface="Garamond"/>
              <a:cs typeface="Garamond"/>
              <a:sym typeface="Garamond"/>
            </a:endParaRPr>
          </a:p>
          <a:p>
            <a:pPr indent="0" lvl="0" marL="0" rtl="0" algn="l">
              <a:spcBef>
                <a:spcPts val="0"/>
              </a:spcBef>
              <a:spcAft>
                <a:spcPts val="0"/>
              </a:spcAft>
              <a:buNone/>
            </a:pPr>
            <a:r>
              <a:t/>
            </a:r>
            <a:endParaRPr b="1">
              <a:solidFill>
                <a:srgbClr val="262626"/>
              </a:solidFill>
              <a:latin typeface="Garamond"/>
              <a:ea typeface="Garamond"/>
              <a:cs typeface="Garamond"/>
              <a:sym typeface="Garamond"/>
            </a:endParaRPr>
          </a:p>
          <a:p>
            <a:pPr indent="0" lvl="0" marL="0" rtl="0" algn="l">
              <a:spcBef>
                <a:spcPts val="0"/>
              </a:spcBef>
              <a:spcAft>
                <a:spcPts val="0"/>
              </a:spcAft>
              <a:buNone/>
            </a:pPr>
            <a:r>
              <a:t/>
            </a:r>
            <a:endParaRPr b="1">
              <a:solidFill>
                <a:srgbClr val="262626"/>
              </a:solidFill>
              <a:latin typeface="Garamond"/>
              <a:ea typeface="Garamond"/>
              <a:cs typeface="Garamond"/>
              <a:sym typeface="Garamond"/>
            </a:endParaRPr>
          </a:p>
          <a:p>
            <a:pPr indent="0" lvl="0" marL="0" rtl="0" algn="l">
              <a:spcBef>
                <a:spcPts val="0"/>
              </a:spcBef>
              <a:spcAft>
                <a:spcPts val="0"/>
              </a:spcAft>
              <a:buNone/>
            </a:pPr>
            <a:r>
              <a:t/>
            </a:r>
            <a:endParaRPr b="1">
              <a:solidFill>
                <a:srgbClr val="262626"/>
              </a:solidFill>
              <a:latin typeface="Garamond"/>
              <a:ea typeface="Garamond"/>
              <a:cs typeface="Garamond"/>
              <a:sym typeface="Garamond"/>
            </a:endParaRPr>
          </a:p>
          <a:p>
            <a:pPr indent="0" lvl="0" marL="457200" rtl="0" algn="l">
              <a:spcBef>
                <a:spcPts val="0"/>
              </a:spcBef>
              <a:spcAft>
                <a:spcPts val="0"/>
              </a:spcAft>
              <a:buNone/>
            </a:pPr>
            <a:r>
              <a:t/>
            </a:r>
            <a:endParaRPr b="1">
              <a:solidFill>
                <a:srgbClr val="262626"/>
              </a:solidFill>
              <a:latin typeface="Garamond"/>
              <a:ea typeface="Garamond"/>
              <a:cs typeface="Garamond"/>
              <a:sym typeface="Garamond"/>
            </a:endParaRPr>
          </a:p>
          <a:p>
            <a:pPr indent="0" lvl="0" marL="457200" rtl="0" algn="l">
              <a:spcBef>
                <a:spcPts val="0"/>
              </a:spcBef>
              <a:spcAft>
                <a:spcPts val="0"/>
              </a:spcAft>
              <a:buNone/>
            </a:pPr>
            <a:r>
              <a:t/>
            </a:r>
            <a:endParaRPr>
              <a:solidFill>
                <a:srgbClr val="262626"/>
              </a:solidFill>
              <a:latin typeface="Garamond"/>
              <a:ea typeface="Garamond"/>
              <a:cs typeface="Garamond"/>
              <a:sym typeface="Garamond"/>
            </a:endParaRPr>
          </a:p>
          <a:p>
            <a:pPr indent="-317500" lvl="0" marL="457200" rtl="0" algn="l">
              <a:spcBef>
                <a:spcPts val="0"/>
              </a:spcBef>
              <a:spcAft>
                <a:spcPts val="0"/>
              </a:spcAft>
              <a:buClr>
                <a:srgbClr val="262626"/>
              </a:buClr>
              <a:buSzPts val="1400"/>
              <a:buFont typeface="Garamond"/>
              <a:buChar char="-"/>
            </a:pPr>
            <a:r>
              <a:rPr b="1" lang="fr-FR">
                <a:solidFill>
                  <a:srgbClr val="262626"/>
                </a:solidFill>
                <a:latin typeface="Garamond"/>
                <a:ea typeface="Garamond"/>
                <a:cs typeface="Garamond"/>
                <a:sym typeface="Garamond"/>
              </a:rPr>
              <a:t>“Boutiques à Pains”</a:t>
            </a:r>
            <a:endParaRPr b="1">
              <a:solidFill>
                <a:srgbClr val="262626"/>
              </a:solidFill>
              <a:latin typeface="Garamond"/>
              <a:ea typeface="Garamond"/>
              <a:cs typeface="Garamond"/>
              <a:sym typeface="Garamond"/>
            </a:endParaRPr>
          </a:p>
          <a:p>
            <a:pPr indent="0" lvl="0" marL="0" rtl="0" algn="l">
              <a:spcBef>
                <a:spcPts val="0"/>
              </a:spcBef>
              <a:spcAft>
                <a:spcPts val="0"/>
              </a:spcAft>
              <a:buNone/>
            </a:pPr>
            <a:r>
              <a:t/>
            </a:r>
            <a:endParaRPr b="1">
              <a:solidFill>
                <a:srgbClr val="262626"/>
              </a:solidFill>
              <a:latin typeface="Garamond"/>
              <a:ea typeface="Garamond"/>
              <a:cs typeface="Garamond"/>
              <a:sym typeface="Garamond"/>
            </a:endParaRPr>
          </a:p>
          <a:p>
            <a:pPr indent="0" lvl="0" marL="0" rtl="0" algn="l">
              <a:spcBef>
                <a:spcPts val="0"/>
              </a:spcBef>
              <a:spcAft>
                <a:spcPts val="0"/>
              </a:spcAft>
              <a:buNone/>
            </a:pPr>
            <a:r>
              <a:t/>
            </a:r>
            <a:endParaRPr b="1">
              <a:solidFill>
                <a:srgbClr val="262626"/>
              </a:solidFill>
              <a:latin typeface="Garamond"/>
              <a:ea typeface="Garamond"/>
              <a:cs typeface="Garamond"/>
              <a:sym typeface="Garamond"/>
            </a:endParaRPr>
          </a:p>
          <a:p>
            <a:pPr indent="0" lvl="0" marL="457200" rtl="0" algn="l">
              <a:spcBef>
                <a:spcPts val="0"/>
              </a:spcBef>
              <a:spcAft>
                <a:spcPts val="0"/>
              </a:spcAft>
              <a:buNone/>
            </a:pPr>
            <a:r>
              <a:t/>
            </a:r>
            <a:endParaRPr b="1">
              <a:solidFill>
                <a:srgbClr val="262626"/>
              </a:solidFill>
              <a:latin typeface="Garamond"/>
              <a:ea typeface="Garamond"/>
              <a:cs typeface="Garamond"/>
              <a:sym typeface="Garamond"/>
            </a:endParaRPr>
          </a:p>
          <a:p>
            <a:pPr indent="0" lvl="0" marL="457200" rtl="0" algn="l">
              <a:spcBef>
                <a:spcPts val="0"/>
              </a:spcBef>
              <a:spcAft>
                <a:spcPts val="0"/>
              </a:spcAft>
              <a:buNone/>
            </a:pPr>
            <a:r>
              <a:t/>
            </a:r>
            <a:endParaRPr>
              <a:solidFill>
                <a:srgbClr val="262626"/>
              </a:solidFill>
              <a:latin typeface="Garamond"/>
              <a:ea typeface="Garamond"/>
              <a:cs typeface="Garamond"/>
              <a:sym typeface="Garamond"/>
            </a:endParaRPr>
          </a:p>
          <a:p>
            <a:pPr indent="-317500" lvl="0" marL="457200" rtl="0" algn="l">
              <a:spcBef>
                <a:spcPts val="0"/>
              </a:spcBef>
              <a:spcAft>
                <a:spcPts val="0"/>
              </a:spcAft>
              <a:buClr>
                <a:srgbClr val="262626"/>
              </a:buClr>
              <a:buSzPts val="1400"/>
              <a:buFont typeface="Garamond"/>
              <a:buChar char="-"/>
            </a:pPr>
            <a:r>
              <a:rPr b="1" lang="fr-FR">
                <a:solidFill>
                  <a:srgbClr val="262626"/>
                </a:solidFill>
                <a:latin typeface="Garamond"/>
                <a:ea typeface="Garamond"/>
                <a:cs typeface="Garamond"/>
                <a:sym typeface="Garamond"/>
              </a:rPr>
              <a:t>“Boutiques Snacking”</a:t>
            </a:r>
            <a:endParaRPr>
              <a:solidFill>
                <a:srgbClr val="262626"/>
              </a:solidFill>
              <a:latin typeface="Garamond"/>
              <a:ea typeface="Garamond"/>
              <a:cs typeface="Garamond"/>
              <a:sym typeface="Garamond"/>
            </a:endParaRPr>
          </a:p>
        </p:txBody>
      </p:sp>
      <p:pic>
        <p:nvPicPr>
          <p:cNvPr id="200" name="Google Shape;200;g3204921b813_2_18"/>
          <p:cNvPicPr preferRelativeResize="0"/>
          <p:nvPr/>
        </p:nvPicPr>
        <p:blipFill rotWithShape="1">
          <a:blip r:embed="rId3">
            <a:alphaModFix/>
          </a:blip>
          <a:srcRect b="0" l="2827" r="0" t="0"/>
          <a:stretch/>
        </p:blipFill>
        <p:spPr>
          <a:xfrm>
            <a:off x="4298900" y="1408425"/>
            <a:ext cx="6940852" cy="4815650"/>
          </a:xfrm>
          <a:prstGeom prst="rect">
            <a:avLst/>
          </a:prstGeom>
          <a:noFill/>
          <a:ln>
            <a:noFill/>
          </a:ln>
        </p:spPr>
      </p:pic>
      <p:sp>
        <p:nvSpPr>
          <p:cNvPr id="201" name="Google Shape;201;g3204921b813_2_18"/>
          <p:cNvSpPr txBox="1"/>
          <p:nvPr>
            <p:ph idx="4294967295" type="title"/>
          </p:nvPr>
        </p:nvSpPr>
        <p:spPr>
          <a:xfrm>
            <a:off x="1209225" y="563502"/>
            <a:ext cx="9601200" cy="9555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b="1" lang="fr-FR"/>
              <a:t>3 types de boutiques</a:t>
            </a:r>
            <a:endParaRPr b="1"/>
          </a:p>
        </p:txBody>
      </p:sp>
      <p:cxnSp>
        <p:nvCxnSpPr>
          <p:cNvPr id="202" name="Google Shape;202;g3204921b813_2_18"/>
          <p:cNvCxnSpPr/>
          <p:nvPr/>
        </p:nvCxnSpPr>
        <p:spPr>
          <a:xfrm flipH="1" rot="10800000">
            <a:off x="3525650" y="2089375"/>
            <a:ext cx="718200" cy="460500"/>
          </a:xfrm>
          <a:prstGeom prst="straightConnector1">
            <a:avLst/>
          </a:prstGeom>
          <a:noFill/>
          <a:ln cap="flat" cmpd="sng" w="9525">
            <a:solidFill>
              <a:schemeClr val="dk2"/>
            </a:solidFill>
            <a:prstDash val="solid"/>
            <a:round/>
            <a:headEnd len="med" w="med" type="none"/>
            <a:tailEnd len="med" w="med" type="triangle"/>
          </a:ln>
        </p:spPr>
      </p:cxnSp>
      <p:cxnSp>
        <p:nvCxnSpPr>
          <p:cNvPr id="203" name="Google Shape;203;g3204921b813_2_18"/>
          <p:cNvCxnSpPr/>
          <p:nvPr/>
        </p:nvCxnSpPr>
        <p:spPr>
          <a:xfrm flipH="1" rot="10800000">
            <a:off x="3544075" y="2697075"/>
            <a:ext cx="791700" cy="9300"/>
          </a:xfrm>
          <a:prstGeom prst="straightConnector1">
            <a:avLst/>
          </a:prstGeom>
          <a:noFill/>
          <a:ln cap="flat" cmpd="sng" w="9525">
            <a:solidFill>
              <a:schemeClr val="dk2"/>
            </a:solidFill>
            <a:prstDash val="solid"/>
            <a:round/>
            <a:headEnd len="med" w="med" type="none"/>
            <a:tailEnd len="med" w="med" type="triangle"/>
          </a:ln>
        </p:spPr>
      </p:cxnSp>
      <p:cxnSp>
        <p:nvCxnSpPr>
          <p:cNvPr id="204" name="Google Shape;204;g3204921b813_2_18"/>
          <p:cNvCxnSpPr/>
          <p:nvPr/>
        </p:nvCxnSpPr>
        <p:spPr>
          <a:xfrm>
            <a:off x="3599300" y="2816850"/>
            <a:ext cx="635100" cy="478800"/>
          </a:xfrm>
          <a:prstGeom prst="straightConnector1">
            <a:avLst/>
          </a:prstGeom>
          <a:noFill/>
          <a:ln cap="flat" cmpd="sng" w="9525">
            <a:solidFill>
              <a:schemeClr val="dk2"/>
            </a:solidFill>
            <a:prstDash val="solid"/>
            <a:round/>
            <a:headEnd len="med" w="med" type="none"/>
            <a:tailEnd len="med" w="med" type="triangle"/>
          </a:ln>
        </p:spPr>
      </p:cxnSp>
      <p:cxnSp>
        <p:nvCxnSpPr>
          <p:cNvPr id="205" name="Google Shape;205;g3204921b813_2_18"/>
          <p:cNvCxnSpPr/>
          <p:nvPr/>
        </p:nvCxnSpPr>
        <p:spPr>
          <a:xfrm>
            <a:off x="3368900" y="3921500"/>
            <a:ext cx="985200" cy="119700"/>
          </a:xfrm>
          <a:prstGeom prst="straightConnector1">
            <a:avLst/>
          </a:prstGeom>
          <a:noFill/>
          <a:ln cap="flat" cmpd="sng" w="9525">
            <a:solidFill>
              <a:schemeClr val="dk2"/>
            </a:solidFill>
            <a:prstDash val="solid"/>
            <a:round/>
            <a:headEnd len="med" w="med" type="none"/>
            <a:tailEnd len="med" w="med" type="triangle"/>
          </a:ln>
        </p:spPr>
      </p:cxnSp>
      <p:cxnSp>
        <p:nvCxnSpPr>
          <p:cNvPr id="206" name="Google Shape;206;g3204921b813_2_18"/>
          <p:cNvCxnSpPr/>
          <p:nvPr/>
        </p:nvCxnSpPr>
        <p:spPr>
          <a:xfrm flipH="1" rot="10800000">
            <a:off x="3488825" y="4722475"/>
            <a:ext cx="902100" cy="193200"/>
          </a:xfrm>
          <a:prstGeom prst="straightConnector1">
            <a:avLst/>
          </a:prstGeom>
          <a:noFill/>
          <a:ln cap="flat" cmpd="sng" w="9525">
            <a:solidFill>
              <a:schemeClr val="dk2"/>
            </a:solidFill>
            <a:prstDash val="solid"/>
            <a:round/>
            <a:headEnd len="med" w="med" type="none"/>
            <a:tailEnd len="med" w="med" type="triangle"/>
          </a:ln>
        </p:spPr>
      </p:cxnSp>
      <p:cxnSp>
        <p:nvCxnSpPr>
          <p:cNvPr id="207" name="Google Shape;207;g3204921b813_2_18"/>
          <p:cNvCxnSpPr/>
          <p:nvPr/>
        </p:nvCxnSpPr>
        <p:spPr>
          <a:xfrm>
            <a:off x="3516450" y="5026125"/>
            <a:ext cx="810000" cy="2394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p7"/>
          <p:cNvPicPr preferRelativeResize="0"/>
          <p:nvPr/>
        </p:nvPicPr>
        <p:blipFill>
          <a:blip r:embed="rId3">
            <a:alphaModFix/>
          </a:blip>
          <a:stretch>
            <a:fillRect/>
          </a:stretch>
        </p:blipFill>
        <p:spPr>
          <a:xfrm>
            <a:off x="1095750" y="615112"/>
            <a:ext cx="10000498" cy="5627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g3204921b813_2_1"/>
          <p:cNvPicPr preferRelativeResize="0"/>
          <p:nvPr/>
        </p:nvPicPr>
        <p:blipFill>
          <a:blip r:embed="rId3">
            <a:alphaModFix/>
          </a:blip>
          <a:stretch>
            <a:fillRect/>
          </a:stretch>
        </p:blipFill>
        <p:spPr>
          <a:xfrm>
            <a:off x="1836825" y="686000"/>
            <a:ext cx="8903373" cy="5550324"/>
          </a:xfrm>
          <a:prstGeom prst="rect">
            <a:avLst/>
          </a:prstGeom>
          <a:noFill/>
          <a:ln>
            <a:noFill/>
          </a:ln>
        </p:spPr>
      </p:pic>
      <p:pic>
        <p:nvPicPr>
          <p:cNvPr id="219" name="Google Shape;219;g3204921b813_2_1"/>
          <p:cNvPicPr preferRelativeResize="0"/>
          <p:nvPr/>
        </p:nvPicPr>
        <p:blipFill>
          <a:blip r:embed="rId4">
            <a:alphaModFix/>
          </a:blip>
          <a:stretch>
            <a:fillRect/>
          </a:stretch>
        </p:blipFill>
        <p:spPr>
          <a:xfrm>
            <a:off x="2366200" y="1311650"/>
            <a:ext cx="4630299" cy="16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rganique">
  <a:themeElements>
    <a:clrScheme name="Organic">
      <a:dk1>
        <a:srgbClr val="000000"/>
      </a:dk1>
      <a:lt1>
        <a:srgbClr val="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èm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2020-09-02T21:33:12Z</dcterms:created>
  <dc:creator>Kevin Carmien</dc:creator>
</cp:coreProperties>
</file>